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  <p:sldMasterId id="2147483661" r:id="rId7"/>
  </p:sldMasterIdLst>
  <p:notesMasterIdLst>
    <p:notesMasterId r:id="rId28"/>
  </p:notesMasterIdLst>
  <p:sldIdLst>
    <p:sldId id="260" r:id="rId8"/>
    <p:sldId id="408" r:id="rId9"/>
    <p:sldId id="435" r:id="rId10"/>
    <p:sldId id="362" r:id="rId11"/>
    <p:sldId id="570" r:id="rId12"/>
    <p:sldId id="437" r:id="rId13"/>
    <p:sldId id="438" r:id="rId14"/>
    <p:sldId id="439" r:id="rId15"/>
    <p:sldId id="447" r:id="rId16"/>
    <p:sldId id="568" r:id="rId17"/>
    <p:sldId id="441" r:id="rId18"/>
    <p:sldId id="444" r:id="rId19"/>
    <p:sldId id="442" r:id="rId20"/>
    <p:sldId id="443" r:id="rId21"/>
    <p:sldId id="445" r:id="rId22"/>
    <p:sldId id="448" r:id="rId23"/>
    <p:sldId id="446" r:id="rId24"/>
    <p:sldId id="405" r:id="rId25"/>
    <p:sldId id="569" r:id="rId26"/>
    <p:sldId id="5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AA7"/>
    <a:srgbClr val="EE4D9B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4E9B4-E84E-4416-8A7A-81426EFF6B34}" v="2" dt="2022-06-20T15:11:52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DA56F-B77A-4672-87FF-C4229267691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1988C8-0F2B-4BF6-85BF-E09AA5DFF93E}">
      <dgm:prSet phldrT="[Text]" custT="1"/>
      <dgm:spPr>
        <a:solidFill>
          <a:srgbClr val="0AAAA7"/>
        </a:solidFill>
      </dgm:spPr>
      <dgm:t>
        <a:bodyPr/>
        <a:lstStyle/>
        <a:p>
          <a:r>
            <a:rPr lang="en-GB" sz="2000" b="1" dirty="0">
              <a:latin typeface="Bliss 2 ExtraLight" panose="02000506030000020004" pitchFamily="50" charset="0"/>
            </a:rPr>
            <a:t>Specialised</a:t>
          </a:r>
        </a:p>
      </dgm:t>
    </dgm:pt>
    <dgm:pt modelId="{BEA0F218-34CE-445A-B267-3B9B71C86A66}" type="parTrans" cxnId="{3AC6002A-CB8B-4B7B-AF01-D3669E8E2CF1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E86C18A8-E00F-4D83-8DE9-9C624A421ABF}" type="sibTrans" cxnId="{3AC6002A-CB8B-4B7B-AF01-D3669E8E2CF1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A8947574-66F8-422D-BDF8-B88EFED6B37A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Pattern Recognition</a:t>
          </a:r>
        </a:p>
      </dgm:t>
    </dgm:pt>
    <dgm:pt modelId="{582F3C74-F18C-4A17-A9E1-7E30E57CED82}" type="parTrans" cxnId="{DF81E3DC-574A-4B57-8A87-6FED59BFCF57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8251DBEC-9694-44A2-9426-EBA541437E91}" type="sibTrans" cxnId="{DF81E3DC-574A-4B57-8A87-6FED59BFCF57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FAA96DD0-A9CD-47DC-BEDA-5AA76E6E1546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Mathematics</a:t>
          </a:r>
        </a:p>
      </dgm:t>
    </dgm:pt>
    <dgm:pt modelId="{6B8D562A-4BD0-4D4E-B274-4CC618EF4D86}" type="parTrans" cxnId="{BB24B642-C968-40A6-8510-C10002F2DFE9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4F7351CD-0A4F-426E-80A5-7EE0CA74F1B4}" type="sibTrans" cxnId="{BB24B642-C968-40A6-8510-C10002F2DFE9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051128B6-A4DC-4C79-A56E-D0196B8F6715}">
      <dgm:prSet phldrT="[Text]" custT="1"/>
      <dgm:spPr>
        <a:solidFill>
          <a:srgbClr val="0AAAA7"/>
        </a:solidFill>
      </dgm:spPr>
      <dgm:t>
        <a:bodyPr/>
        <a:lstStyle/>
        <a:p>
          <a:r>
            <a:rPr lang="en-GB" sz="2000" b="1" dirty="0">
              <a:latin typeface="Bliss 2 ExtraLight" panose="02000506030000020004" pitchFamily="50" charset="0"/>
            </a:rPr>
            <a:t>Solutions</a:t>
          </a:r>
        </a:p>
      </dgm:t>
    </dgm:pt>
    <dgm:pt modelId="{FFC36EC7-15A4-41E7-85CF-F486EC5D6289}" type="parTrans" cxnId="{4EB4277A-CD2B-48FA-9D33-0807FEC2B028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E7F6A9DB-BDD9-4C3E-8B58-49916D3C7679}" type="sibTrans" cxnId="{4EB4277A-CD2B-48FA-9D33-0807FEC2B028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F8A30F5C-FE7C-4B4B-BE0D-580B9290B05A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Highly focused</a:t>
          </a:r>
        </a:p>
      </dgm:t>
    </dgm:pt>
    <dgm:pt modelId="{45C1AF21-D35A-4633-93FD-8B51D4902935}" type="parTrans" cxnId="{D772241F-C915-42CD-BC5B-683CEE1F9701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040E3BA3-D190-4CC5-9568-2A43A48BD6B0}" type="sibTrans" cxnId="{D772241F-C915-42CD-BC5B-683CEE1F9701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7CD86362-D680-443A-BCAD-BB64AE308067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Differing insights &amp; perspectives</a:t>
          </a:r>
        </a:p>
      </dgm:t>
    </dgm:pt>
    <dgm:pt modelId="{7D007F4B-5838-4AA4-90F2-E0EB80B98F20}" type="parTrans" cxnId="{6281C995-4A42-422B-853A-4C8F01E47D64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CC59B774-6635-4CA1-A8A7-BC7D35AACCE2}" type="sibTrans" cxnId="{6281C995-4A42-422B-853A-4C8F01E47D64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40BDBFED-24DE-4169-867D-E4C8D557DA33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Avoid group think</a:t>
          </a:r>
        </a:p>
      </dgm:t>
    </dgm:pt>
    <dgm:pt modelId="{3F0FBEED-B759-4D24-A27E-6D3F02FC3423}" type="parTrans" cxnId="{78B59F94-7CD9-4588-8B02-927CDEFD6303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AABDCD34-53A5-4672-AEDF-AB3F7638EF56}" type="sibTrans" cxnId="{78B59F94-7CD9-4588-8B02-927CDEFD6303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B3EE3317-3497-48CB-994E-28D176BCCF11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Memory</a:t>
          </a:r>
        </a:p>
      </dgm:t>
    </dgm:pt>
    <dgm:pt modelId="{56510C11-E03A-42B8-B7C9-04C66AAAEBAF}" type="parTrans" cxnId="{C28556D7-2921-4D46-A4BE-BE90DD070090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C0072C51-9B6E-4EAD-BA5E-DDCAE849F0B3}" type="sibTrans" cxnId="{C28556D7-2921-4D46-A4BE-BE90DD070090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F3A70EFF-1310-46B4-B4C5-D018D32F08DC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Problem solvers</a:t>
          </a:r>
        </a:p>
      </dgm:t>
    </dgm:pt>
    <dgm:pt modelId="{D98CCA5B-46C5-44B6-82CD-45F2837FF8AE}" type="parTrans" cxnId="{0F03A03B-1941-4B1F-AE4B-B047A88AF147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86D1B863-3C1B-4DA5-B880-7C925CE758FC}" type="sibTrans" cxnId="{0F03A03B-1941-4B1F-AE4B-B047A88AF147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F0E958AA-69CB-4A56-B41D-D77BC1366F0B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Don’t tolerate the status quo, disorder or things not working</a:t>
          </a:r>
        </a:p>
      </dgm:t>
    </dgm:pt>
    <dgm:pt modelId="{0A924F2C-C5ED-4876-977B-DFAD2F4409E3}" type="parTrans" cxnId="{D3CA7FEF-4382-4C2D-950A-3A0B3986413B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F5514E4B-672C-477E-ADEC-3EFDF44382BE}" type="sibTrans" cxnId="{D3CA7FEF-4382-4C2D-950A-3A0B3986413B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1B1931B2-C7CD-4387-A87F-A55BCB77E237}">
      <dgm:prSet phldrT="[Text]" custT="1"/>
      <dgm:spPr>
        <a:solidFill>
          <a:srgbClr val="0AAAA7"/>
        </a:solidFill>
      </dgm:spPr>
      <dgm:t>
        <a:bodyPr/>
        <a:lstStyle/>
        <a:p>
          <a:r>
            <a:rPr lang="en-GB" sz="2000" b="1" dirty="0">
              <a:latin typeface="Bliss 2 ExtraLight" panose="02000506030000020004" pitchFamily="50" charset="0"/>
            </a:rPr>
            <a:t>Perspective</a:t>
          </a:r>
        </a:p>
      </dgm:t>
    </dgm:pt>
    <dgm:pt modelId="{DD28F719-127F-43E2-A96E-219019656276}" type="sibTrans" cxnId="{8262C293-1787-45A6-9789-14B90B472972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4778F4DD-5032-471D-AB49-85B9CCD61334}" type="parTrans" cxnId="{8262C293-1787-45A6-9789-14B90B472972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A92B7353-21A4-4A8E-A64B-187EADCB4816}">
      <dgm:prSet phldrT="[Text]" custT="1"/>
      <dgm:spPr>
        <a:solidFill>
          <a:srgbClr val="0AAAA7"/>
        </a:solidFill>
      </dgm:spPr>
      <dgm:t>
        <a:bodyPr/>
        <a:lstStyle/>
        <a:p>
          <a:r>
            <a:rPr lang="en-GB" sz="2000" b="1" dirty="0">
              <a:latin typeface="Bliss 2 ExtraLight" panose="02000506030000020004" pitchFamily="50" charset="0"/>
            </a:rPr>
            <a:t>Innovative</a:t>
          </a:r>
        </a:p>
      </dgm:t>
    </dgm:pt>
    <dgm:pt modelId="{C2E1C5F7-2337-4FB9-A109-AE13BA13614A}" type="parTrans" cxnId="{58F8517C-B3E5-42B3-8B61-C7D9351D40DE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F8300C9F-2B15-4CD1-A090-E75F07410BE8}" type="sibTrans" cxnId="{58F8517C-B3E5-42B3-8B61-C7D9351D40DE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84C47DDD-1B24-40DE-815E-70C5AEEC2A78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See things differently</a:t>
          </a:r>
        </a:p>
      </dgm:t>
    </dgm:pt>
    <dgm:pt modelId="{8CCFE88C-1FD6-4534-8DD5-29A799C3E82F}" type="parTrans" cxnId="{5AC54359-05F3-49A1-94D4-F5ED564C97AC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03806A50-E3B0-42D6-834A-3A86EF2CFDCA}" type="sibTrans" cxnId="{5AC54359-05F3-49A1-94D4-F5ED564C97AC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6BA21211-C587-4AEE-9491-CF6B449BC219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GB" sz="2000" dirty="0">
              <a:latin typeface="Bliss 2 ExtraLight" panose="02000506030000020004" pitchFamily="50" charset="0"/>
            </a:rPr>
            <a:t>Conceive new ways of doing things</a:t>
          </a:r>
        </a:p>
      </dgm:t>
    </dgm:pt>
    <dgm:pt modelId="{AC34771A-9A11-4C35-9148-1F83BE6F9C08}" type="parTrans" cxnId="{A6343014-749C-4422-AB05-5EA4D4F33533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750379DE-402E-4C72-88A4-96293F635DBB}" type="sibTrans" cxnId="{A6343014-749C-4422-AB05-5EA4D4F33533}">
      <dgm:prSet/>
      <dgm:spPr/>
      <dgm:t>
        <a:bodyPr/>
        <a:lstStyle/>
        <a:p>
          <a:endParaRPr lang="en-GB" sz="2000">
            <a:latin typeface="Bliss 2 ExtraLight" panose="02000506030000020004" pitchFamily="50" charset="0"/>
          </a:endParaRPr>
        </a:p>
      </dgm:t>
    </dgm:pt>
    <dgm:pt modelId="{83E19548-12BD-4C77-84D1-07357AAEBE96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en-GB" sz="2000" dirty="0">
            <a:latin typeface="Bliss 2 ExtraLight" panose="02000506030000020004" pitchFamily="50" charset="0"/>
          </a:endParaRPr>
        </a:p>
      </dgm:t>
    </dgm:pt>
    <dgm:pt modelId="{5074354B-EC89-4E3C-A70B-E015A6CCE004}" type="parTrans" cxnId="{8E851391-93A2-4C2E-888C-78BA552651E0}">
      <dgm:prSet/>
      <dgm:spPr/>
      <dgm:t>
        <a:bodyPr/>
        <a:lstStyle/>
        <a:p>
          <a:endParaRPr lang="en-GB" sz="2000"/>
        </a:p>
      </dgm:t>
    </dgm:pt>
    <dgm:pt modelId="{D659E242-305C-4DB6-B68F-BD0EBDDA42F9}" type="sibTrans" cxnId="{8E851391-93A2-4C2E-888C-78BA552651E0}">
      <dgm:prSet/>
      <dgm:spPr/>
      <dgm:t>
        <a:bodyPr/>
        <a:lstStyle/>
        <a:p>
          <a:endParaRPr lang="en-GB" sz="2000"/>
        </a:p>
      </dgm:t>
    </dgm:pt>
    <dgm:pt modelId="{742FB598-10B6-40E3-852D-A735D979370D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en-GB" sz="2000" dirty="0">
            <a:latin typeface="Bliss 2 ExtraLight" panose="02000506030000020004" pitchFamily="50" charset="0"/>
          </a:endParaRPr>
        </a:p>
      </dgm:t>
    </dgm:pt>
    <dgm:pt modelId="{4C561F63-B5E1-42AA-8F18-44EE77E4CA2E}" type="parTrans" cxnId="{8945A7F6-E026-4665-B5E4-2BB7FEA49CE1}">
      <dgm:prSet/>
      <dgm:spPr/>
      <dgm:t>
        <a:bodyPr/>
        <a:lstStyle/>
        <a:p>
          <a:endParaRPr lang="en-GB" sz="2000"/>
        </a:p>
      </dgm:t>
    </dgm:pt>
    <dgm:pt modelId="{8E619783-56D3-47DE-97E8-2CA43DB77E71}" type="sibTrans" cxnId="{8945A7F6-E026-4665-B5E4-2BB7FEA49CE1}">
      <dgm:prSet/>
      <dgm:spPr/>
      <dgm:t>
        <a:bodyPr/>
        <a:lstStyle/>
        <a:p>
          <a:endParaRPr lang="en-GB" sz="2000"/>
        </a:p>
      </dgm:t>
    </dgm:pt>
    <dgm:pt modelId="{FAAC634E-1DBC-4F60-887F-C0455D9ED3BC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en-GB" sz="2000" dirty="0">
            <a:latin typeface="Bliss 2 ExtraLight" panose="02000506030000020004" pitchFamily="50" charset="0"/>
          </a:endParaRPr>
        </a:p>
      </dgm:t>
    </dgm:pt>
    <dgm:pt modelId="{923B5B9A-F61B-457E-946D-3FCCC188ADFF}" type="parTrans" cxnId="{3EDD08B2-2CF5-4EAF-B1B7-EC637FB6D899}">
      <dgm:prSet/>
      <dgm:spPr/>
      <dgm:t>
        <a:bodyPr/>
        <a:lstStyle/>
        <a:p>
          <a:endParaRPr lang="en-GB" sz="2000"/>
        </a:p>
      </dgm:t>
    </dgm:pt>
    <dgm:pt modelId="{70870CC2-8D8A-4327-B804-CF1A9A1BE360}" type="sibTrans" cxnId="{3EDD08B2-2CF5-4EAF-B1B7-EC637FB6D899}">
      <dgm:prSet/>
      <dgm:spPr/>
      <dgm:t>
        <a:bodyPr/>
        <a:lstStyle/>
        <a:p>
          <a:endParaRPr lang="en-GB" sz="2000"/>
        </a:p>
      </dgm:t>
    </dgm:pt>
    <dgm:pt modelId="{998AC120-FE29-4648-8DC3-E956742774A1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en-GB" sz="2000" dirty="0">
            <a:latin typeface="Bliss 2 ExtraLight" panose="02000506030000020004" pitchFamily="50" charset="0"/>
          </a:endParaRPr>
        </a:p>
      </dgm:t>
    </dgm:pt>
    <dgm:pt modelId="{B09DE8F3-AD8B-4991-9512-AF103D0A2950}" type="parTrans" cxnId="{0E6E9D0C-4490-45D2-B43E-9FA3A70FECA2}">
      <dgm:prSet/>
      <dgm:spPr/>
      <dgm:t>
        <a:bodyPr/>
        <a:lstStyle/>
        <a:p>
          <a:endParaRPr lang="en-GB" sz="2000"/>
        </a:p>
      </dgm:t>
    </dgm:pt>
    <dgm:pt modelId="{80803144-49F9-48E9-8D7D-7F140DCFE7BE}" type="sibTrans" cxnId="{0E6E9D0C-4490-45D2-B43E-9FA3A70FECA2}">
      <dgm:prSet/>
      <dgm:spPr/>
      <dgm:t>
        <a:bodyPr/>
        <a:lstStyle/>
        <a:p>
          <a:endParaRPr lang="en-GB" sz="2000"/>
        </a:p>
      </dgm:t>
    </dgm:pt>
    <dgm:pt modelId="{A574C701-EBCE-4735-ACEA-582AB386CDF8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en-GB" sz="2000" dirty="0">
            <a:latin typeface="Bliss 2 ExtraLight" panose="02000506030000020004" pitchFamily="50" charset="0"/>
          </a:endParaRPr>
        </a:p>
      </dgm:t>
    </dgm:pt>
    <dgm:pt modelId="{C9A9A991-36D5-4DA5-9953-2456327EBE46}" type="parTrans" cxnId="{2E3A86FC-36D3-4BD3-8AE8-D4F188704720}">
      <dgm:prSet/>
      <dgm:spPr/>
      <dgm:t>
        <a:bodyPr/>
        <a:lstStyle/>
        <a:p>
          <a:endParaRPr lang="en-GB" sz="2000"/>
        </a:p>
      </dgm:t>
    </dgm:pt>
    <dgm:pt modelId="{505F9403-306B-4957-8474-F12BE71461BE}" type="sibTrans" cxnId="{2E3A86FC-36D3-4BD3-8AE8-D4F188704720}">
      <dgm:prSet/>
      <dgm:spPr/>
      <dgm:t>
        <a:bodyPr/>
        <a:lstStyle/>
        <a:p>
          <a:endParaRPr lang="en-GB" sz="2000"/>
        </a:p>
      </dgm:t>
    </dgm:pt>
    <dgm:pt modelId="{B391C3BA-A8E9-4B99-AAFA-E6A881990285}">
      <dgm:prSet phldrT="[Text]" custT="1"/>
      <dgm:spPr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en-GB" sz="2000" dirty="0">
            <a:latin typeface="Bliss 2 ExtraLight" panose="02000506030000020004" pitchFamily="50" charset="0"/>
          </a:endParaRPr>
        </a:p>
      </dgm:t>
    </dgm:pt>
    <dgm:pt modelId="{F52011C6-B121-4E80-84C4-046D142A1084}" type="parTrans" cxnId="{DB5BAAB6-F191-4344-9EC4-54855C415031}">
      <dgm:prSet/>
      <dgm:spPr/>
      <dgm:t>
        <a:bodyPr/>
        <a:lstStyle/>
        <a:p>
          <a:endParaRPr lang="en-GB" sz="2000"/>
        </a:p>
      </dgm:t>
    </dgm:pt>
    <dgm:pt modelId="{653161F1-5618-4659-B0EF-E0827AFC3436}" type="sibTrans" cxnId="{DB5BAAB6-F191-4344-9EC4-54855C415031}">
      <dgm:prSet/>
      <dgm:spPr/>
      <dgm:t>
        <a:bodyPr/>
        <a:lstStyle/>
        <a:p>
          <a:endParaRPr lang="en-GB" sz="2000"/>
        </a:p>
      </dgm:t>
    </dgm:pt>
    <dgm:pt modelId="{2C5117D1-5D78-4A1F-BC58-61061F76F9D0}" type="pres">
      <dgm:prSet presAssocID="{8DDDA56F-B77A-4672-87FF-C42292676916}" presName="Name0" presStyleCnt="0">
        <dgm:presLayoutVars>
          <dgm:dir/>
          <dgm:animLvl val="lvl"/>
          <dgm:resizeHandles val="exact"/>
        </dgm:presLayoutVars>
      </dgm:prSet>
      <dgm:spPr/>
    </dgm:pt>
    <dgm:pt modelId="{537D00DB-9318-43AB-A4B9-F026E1F16419}" type="pres">
      <dgm:prSet presAssocID="{201988C8-0F2B-4BF6-85BF-E09AA5DFF93E}" presName="composite" presStyleCnt="0"/>
      <dgm:spPr/>
    </dgm:pt>
    <dgm:pt modelId="{80B8BCEF-446D-49CE-A2E1-269F9B19B196}" type="pres">
      <dgm:prSet presAssocID="{201988C8-0F2B-4BF6-85BF-E09AA5DFF93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45BC95B-022C-4C73-9FC1-D4D59B205C03}" type="pres">
      <dgm:prSet presAssocID="{201988C8-0F2B-4BF6-85BF-E09AA5DFF93E}" presName="desTx" presStyleLbl="alignAccFollowNode1" presStyleIdx="0" presStyleCnt="4">
        <dgm:presLayoutVars>
          <dgm:bulletEnabled val="1"/>
        </dgm:presLayoutVars>
      </dgm:prSet>
      <dgm:spPr/>
    </dgm:pt>
    <dgm:pt modelId="{28EDE760-480F-4B28-B3BF-609D1DD831B7}" type="pres">
      <dgm:prSet presAssocID="{E86C18A8-E00F-4D83-8DE9-9C624A421ABF}" presName="space" presStyleCnt="0"/>
      <dgm:spPr/>
    </dgm:pt>
    <dgm:pt modelId="{28665D95-2270-4E78-A5F2-6D9707DCD560}" type="pres">
      <dgm:prSet presAssocID="{051128B6-A4DC-4C79-A56E-D0196B8F6715}" presName="composite" presStyleCnt="0"/>
      <dgm:spPr/>
    </dgm:pt>
    <dgm:pt modelId="{9BEE2990-79D9-4D7A-828F-19BA70ADF392}" type="pres">
      <dgm:prSet presAssocID="{051128B6-A4DC-4C79-A56E-D0196B8F671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C0EADCA-E3E1-42B9-81CD-6F2B49DCC7DB}" type="pres">
      <dgm:prSet presAssocID="{051128B6-A4DC-4C79-A56E-D0196B8F6715}" presName="desTx" presStyleLbl="alignAccFollowNode1" presStyleIdx="1" presStyleCnt="4">
        <dgm:presLayoutVars>
          <dgm:bulletEnabled val="1"/>
        </dgm:presLayoutVars>
      </dgm:prSet>
      <dgm:spPr/>
    </dgm:pt>
    <dgm:pt modelId="{4FFD4684-BD35-49E0-ACAA-EDB09BE5366A}" type="pres">
      <dgm:prSet presAssocID="{E7F6A9DB-BDD9-4C3E-8B58-49916D3C7679}" presName="space" presStyleCnt="0"/>
      <dgm:spPr/>
    </dgm:pt>
    <dgm:pt modelId="{FDD838D2-9EC3-482F-A757-60AB09D6DC2A}" type="pres">
      <dgm:prSet presAssocID="{1B1931B2-C7CD-4387-A87F-A55BCB77E237}" presName="composite" presStyleCnt="0"/>
      <dgm:spPr/>
    </dgm:pt>
    <dgm:pt modelId="{DDD3C907-EC00-40FB-B62F-AB29B6CA563F}" type="pres">
      <dgm:prSet presAssocID="{1B1931B2-C7CD-4387-A87F-A55BCB77E23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2B44FD5-28B9-43B6-93DE-80955E9D891A}" type="pres">
      <dgm:prSet presAssocID="{1B1931B2-C7CD-4387-A87F-A55BCB77E237}" presName="desTx" presStyleLbl="alignAccFollowNode1" presStyleIdx="2" presStyleCnt="4">
        <dgm:presLayoutVars>
          <dgm:bulletEnabled val="1"/>
        </dgm:presLayoutVars>
      </dgm:prSet>
      <dgm:spPr/>
    </dgm:pt>
    <dgm:pt modelId="{A8863040-2963-42FF-AC32-52175AA772A4}" type="pres">
      <dgm:prSet presAssocID="{DD28F719-127F-43E2-A96E-219019656276}" presName="space" presStyleCnt="0"/>
      <dgm:spPr/>
    </dgm:pt>
    <dgm:pt modelId="{D5B71757-AE52-4F75-B942-4AB3F896A103}" type="pres">
      <dgm:prSet presAssocID="{A92B7353-21A4-4A8E-A64B-187EADCB4816}" presName="composite" presStyleCnt="0"/>
      <dgm:spPr/>
    </dgm:pt>
    <dgm:pt modelId="{43633848-7905-4B3B-BCC8-CF68F8174D2E}" type="pres">
      <dgm:prSet presAssocID="{A92B7353-21A4-4A8E-A64B-187EADCB481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E1C1CEE-485B-4D1D-8245-657309F5CCB6}" type="pres">
      <dgm:prSet presAssocID="{A92B7353-21A4-4A8E-A64B-187EADCB481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E6E9D0C-4490-45D2-B43E-9FA3A70FECA2}" srcId="{051128B6-A4DC-4C79-A56E-D0196B8F6715}" destId="{998AC120-FE29-4648-8DC3-E956742774A1}" srcOrd="3" destOrd="0" parTransId="{B09DE8F3-AD8B-4991-9512-AF103D0A2950}" sibTransId="{80803144-49F9-48E9-8D7D-7F140DCFE7BE}"/>
    <dgm:cxn modelId="{A6343014-749C-4422-AB05-5EA4D4F33533}" srcId="{A92B7353-21A4-4A8E-A64B-187EADCB4816}" destId="{6BA21211-C587-4AEE-9491-CF6B449BC219}" srcOrd="2" destOrd="0" parTransId="{AC34771A-9A11-4C35-9148-1F83BE6F9C08}" sibTransId="{750379DE-402E-4C72-88A4-96293F635DBB}"/>
    <dgm:cxn modelId="{71208615-9F4F-4A77-B234-A9891572DBDC}" type="presOf" srcId="{FAAC634E-1DBC-4F60-887F-C0455D9ED3BC}" destId="{DC0EADCA-E3E1-42B9-81CD-6F2B49DCC7DB}" srcOrd="0" destOrd="1" presId="urn:microsoft.com/office/officeart/2005/8/layout/hList1"/>
    <dgm:cxn modelId="{D772241F-C915-42CD-BC5B-683CEE1F9701}" srcId="{051128B6-A4DC-4C79-A56E-D0196B8F6715}" destId="{F8A30F5C-FE7C-4B4B-BE0D-580B9290B05A}" srcOrd="0" destOrd="0" parTransId="{45C1AF21-D35A-4633-93FD-8B51D4902935}" sibTransId="{040E3BA3-D190-4CC5-9568-2A43A48BD6B0}"/>
    <dgm:cxn modelId="{3145CA1F-CD1B-4F9E-96E2-50F5A435182D}" type="presOf" srcId="{B391C3BA-A8E9-4B99-AAFA-E6A881990285}" destId="{4E1C1CEE-485B-4D1D-8245-657309F5CCB6}" srcOrd="0" destOrd="1" presId="urn:microsoft.com/office/officeart/2005/8/layout/hList1"/>
    <dgm:cxn modelId="{01C61D24-7367-4B38-93BF-2A525E6382F4}" type="presOf" srcId="{F3A70EFF-1310-46B4-B4C5-D018D32F08DC}" destId="{DC0EADCA-E3E1-42B9-81CD-6F2B49DCC7DB}" srcOrd="0" destOrd="2" presId="urn:microsoft.com/office/officeart/2005/8/layout/hList1"/>
    <dgm:cxn modelId="{3AC6002A-CB8B-4B7B-AF01-D3669E8E2CF1}" srcId="{8DDDA56F-B77A-4672-87FF-C42292676916}" destId="{201988C8-0F2B-4BF6-85BF-E09AA5DFF93E}" srcOrd="0" destOrd="0" parTransId="{BEA0F218-34CE-445A-B267-3B9B71C86A66}" sibTransId="{E86C18A8-E00F-4D83-8DE9-9C624A421ABF}"/>
    <dgm:cxn modelId="{0F03A03B-1941-4B1F-AE4B-B047A88AF147}" srcId="{051128B6-A4DC-4C79-A56E-D0196B8F6715}" destId="{F3A70EFF-1310-46B4-B4C5-D018D32F08DC}" srcOrd="2" destOrd="0" parTransId="{D98CCA5B-46C5-44B6-82CD-45F2837FF8AE}" sibTransId="{86D1B863-3C1B-4DA5-B880-7C925CE758FC}"/>
    <dgm:cxn modelId="{0E281141-C64E-43F7-A61B-DCBF92A359BE}" type="presOf" srcId="{FAA96DD0-A9CD-47DC-BEDA-5AA76E6E1546}" destId="{445BC95B-022C-4C73-9FC1-D4D59B205C03}" srcOrd="0" destOrd="4" presId="urn:microsoft.com/office/officeart/2005/8/layout/hList1"/>
    <dgm:cxn modelId="{BB24B642-C968-40A6-8510-C10002F2DFE9}" srcId="{201988C8-0F2B-4BF6-85BF-E09AA5DFF93E}" destId="{FAA96DD0-A9CD-47DC-BEDA-5AA76E6E1546}" srcOrd="4" destOrd="0" parTransId="{6B8D562A-4BD0-4D4E-B274-4CC618EF4D86}" sibTransId="{4F7351CD-0A4F-426E-80A5-7EE0CA74F1B4}"/>
    <dgm:cxn modelId="{DEB79C67-3831-4C10-BA4C-F41D89EBBFC7}" type="presOf" srcId="{A8947574-66F8-422D-BDF8-B88EFED6B37A}" destId="{445BC95B-022C-4C73-9FC1-D4D59B205C03}" srcOrd="0" destOrd="0" presId="urn:microsoft.com/office/officeart/2005/8/layout/hList1"/>
    <dgm:cxn modelId="{5EA5174C-F673-4EEC-B757-9823C6CB00D2}" type="presOf" srcId="{F8A30F5C-FE7C-4B4B-BE0D-580B9290B05A}" destId="{DC0EADCA-E3E1-42B9-81CD-6F2B49DCC7DB}" srcOrd="0" destOrd="0" presId="urn:microsoft.com/office/officeart/2005/8/layout/hList1"/>
    <dgm:cxn modelId="{60179173-8C3C-4AFA-B191-3F720525541D}" type="presOf" srcId="{84C47DDD-1B24-40DE-815E-70C5AEEC2A78}" destId="{4E1C1CEE-485B-4D1D-8245-657309F5CCB6}" srcOrd="0" destOrd="0" presId="urn:microsoft.com/office/officeart/2005/8/layout/hList1"/>
    <dgm:cxn modelId="{F5F6CE55-3607-4BB8-99B5-8C9979C8D025}" type="presOf" srcId="{8DDDA56F-B77A-4672-87FF-C42292676916}" destId="{2C5117D1-5D78-4A1F-BC58-61061F76F9D0}" srcOrd="0" destOrd="0" presId="urn:microsoft.com/office/officeart/2005/8/layout/hList1"/>
    <dgm:cxn modelId="{CEC47076-BEF7-4387-8CED-31C5777AE6F7}" type="presOf" srcId="{6BA21211-C587-4AEE-9491-CF6B449BC219}" destId="{4E1C1CEE-485B-4D1D-8245-657309F5CCB6}" srcOrd="0" destOrd="2" presId="urn:microsoft.com/office/officeart/2005/8/layout/hList1"/>
    <dgm:cxn modelId="{C6414B78-7E0C-445F-A623-C9FB2BCEE1AD}" type="presOf" srcId="{A574C701-EBCE-4735-ACEA-582AB386CDF8}" destId="{32B44FD5-28B9-43B6-93DE-80955E9D891A}" srcOrd="0" destOrd="1" presId="urn:microsoft.com/office/officeart/2005/8/layout/hList1"/>
    <dgm:cxn modelId="{5AC54359-05F3-49A1-94D4-F5ED564C97AC}" srcId="{A92B7353-21A4-4A8E-A64B-187EADCB4816}" destId="{84C47DDD-1B24-40DE-815E-70C5AEEC2A78}" srcOrd="0" destOrd="0" parTransId="{8CCFE88C-1FD6-4534-8DD5-29A799C3E82F}" sibTransId="{03806A50-E3B0-42D6-834A-3A86EF2CFDCA}"/>
    <dgm:cxn modelId="{4EB4277A-CD2B-48FA-9D33-0807FEC2B028}" srcId="{8DDDA56F-B77A-4672-87FF-C42292676916}" destId="{051128B6-A4DC-4C79-A56E-D0196B8F6715}" srcOrd="1" destOrd="0" parTransId="{FFC36EC7-15A4-41E7-85CF-F486EC5D6289}" sibTransId="{E7F6A9DB-BDD9-4C3E-8B58-49916D3C7679}"/>
    <dgm:cxn modelId="{58F8517C-B3E5-42B3-8B61-C7D9351D40DE}" srcId="{8DDDA56F-B77A-4672-87FF-C42292676916}" destId="{A92B7353-21A4-4A8E-A64B-187EADCB4816}" srcOrd="3" destOrd="0" parTransId="{C2E1C5F7-2337-4FB9-A109-AE13BA13614A}" sibTransId="{F8300C9F-2B15-4CD1-A090-E75F07410BE8}"/>
    <dgm:cxn modelId="{8759BE7C-7010-4847-A3E0-78D824602842}" type="presOf" srcId="{201988C8-0F2B-4BF6-85BF-E09AA5DFF93E}" destId="{80B8BCEF-446D-49CE-A2E1-269F9B19B196}" srcOrd="0" destOrd="0" presId="urn:microsoft.com/office/officeart/2005/8/layout/hList1"/>
    <dgm:cxn modelId="{25EAF482-5E5A-47C6-8639-7F3E7B0878E5}" type="presOf" srcId="{40BDBFED-24DE-4169-867D-E4C8D557DA33}" destId="{32B44FD5-28B9-43B6-93DE-80955E9D891A}" srcOrd="0" destOrd="2" presId="urn:microsoft.com/office/officeart/2005/8/layout/hList1"/>
    <dgm:cxn modelId="{1B366484-E136-4AE6-8961-DEBEF6D8B7BE}" type="presOf" srcId="{B3EE3317-3497-48CB-994E-28D176BCCF11}" destId="{445BC95B-022C-4C73-9FC1-D4D59B205C03}" srcOrd="0" destOrd="2" presId="urn:microsoft.com/office/officeart/2005/8/layout/hList1"/>
    <dgm:cxn modelId="{8E851391-93A2-4C2E-888C-78BA552651E0}" srcId="{201988C8-0F2B-4BF6-85BF-E09AA5DFF93E}" destId="{83E19548-12BD-4C77-84D1-07357AAEBE96}" srcOrd="1" destOrd="0" parTransId="{5074354B-EC89-4E3C-A70B-E015A6CCE004}" sibTransId="{D659E242-305C-4DB6-B68F-BD0EBDDA42F9}"/>
    <dgm:cxn modelId="{0C93E892-3D8A-43C8-B1E8-F3D70CA449E4}" type="presOf" srcId="{742FB598-10B6-40E3-852D-A735D979370D}" destId="{445BC95B-022C-4C73-9FC1-D4D59B205C03}" srcOrd="0" destOrd="3" presId="urn:microsoft.com/office/officeart/2005/8/layout/hList1"/>
    <dgm:cxn modelId="{8262C293-1787-45A6-9789-14B90B472972}" srcId="{8DDDA56F-B77A-4672-87FF-C42292676916}" destId="{1B1931B2-C7CD-4387-A87F-A55BCB77E237}" srcOrd="2" destOrd="0" parTransId="{4778F4DD-5032-471D-AB49-85B9CCD61334}" sibTransId="{DD28F719-127F-43E2-A96E-219019656276}"/>
    <dgm:cxn modelId="{78B59F94-7CD9-4588-8B02-927CDEFD6303}" srcId="{1B1931B2-C7CD-4387-A87F-A55BCB77E237}" destId="{40BDBFED-24DE-4169-867D-E4C8D557DA33}" srcOrd="2" destOrd="0" parTransId="{3F0FBEED-B759-4D24-A27E-6D3F02FC3423}" sibTransId="{AABDCD34-53A5-4672-AEDF-AB3F7638EF56}"/>
    <dgm:cxn modelId="{6281C995-4A42-422B-853A-4C8F01E47D64}" srcId="{1B1931B2-C7CD-4387-A87F-A55BCB77E237}" destId="{7CD86362-D680-443A-BCAD-BB64AE308067}" srcOrd="0" destOrd="0" parTransId="{7D007F4B-5838-4AA4-90F2-E0EB80B98F20}" sibTransId="{CC59B774-6635-4CA1-A8A7-BC7D35AACCE2}"/>
    <dgm:cxn modelId="{7E05B4A3-D687-426C-A5FF-4D6804E85862}" type="presOf" srcId="{998AC120-FE29-4648-8DC3-E956742774A1}" destId="{DC0EADCA-E3E1-42B9-81CD-6F2B49DCC7DB}" srcOrd="0" destOrd="3" presId="urn:microsoft.com/office/officeart/2005/8/layout/hList1"/>
    <dgm:cxn modelId="{3EDD08B2-2CF5-4EAF-B1B7-EC637FB6D899}" srcId="{051128B6-A4DC-4C79-A56E-D0196B8F6715}" destId="{FAAC634E-1DBC-4F60-887F-C0455D9ED3BC}" srcOrd="1" destOrd="0" parTransId="{923B5B9A-F61B-457E-946D-3FCCC188ADFF}" sibTransId="{70870CC2-8D8A-4327-B804-CF1A9A1BE360}"/>
    <dgm:cxn modelId="{DB5BAAB6-F191-4344-9EC4-54855C415031}" srcId="{A92B7353-21A4-4A8E-A64B-187EADCB4816}" destId="{B391C3BA-A8E9-4B99-AAFA-E6A881990285}" srcOrd="1" destOrd="0" parTransId="{F52011C6-B121-4E80-84C4-046D142A1084}" sibTransId="{653161F1-5618-4659-B0EF-E0827AFC3436}"/>
    <dgm:cxn modelId="{C1466FCE-1AC9-4E6B-9257-C27B7F29AB74}" type="presOf" srcId="{83E19548-12BD-4C77-84D1-07357AAEBE96}" destId="{445BC95B-022C-4C73-9FC1-D4D59B205C03}" srcOrd="0" destOrd="1" presId="urn:microsoft.com/office/officeart/2005/8/layout/hList1"/>
    <dgm:cxn modelId="{E8A7BFCE-FED1-431F-BB08-3A515DC97918}" type="presOf" srcId="{A92B7353-21A4-4A8E-A64B-187EADCB4816}" destId="{43633848-7905-4B3B-BCC8-CF68F8174D2E}" srcOrd="0" destOrd="0" presId="urn:microsoft.com/office/officeart/2005/8/layout/hList1"/>
    <dgm:cxn modelId="{C28556D7-2921-4D46-A4BE-BE90DD070090}" srcId="{201988C8-0F2B-4BF6-85BF-E09AA5DFF93E}" destId="{B3EE3317-3497-48CB-994E-28D176BCCF11}" srcOrd="2" destOrd="0" parTransId="{56510C11-E03A-42B8-B7C9-04C66AAAEBAF}" sibTransId="{C0072C51-9B6E-4EAD-BA5E-DDCAE849F0B3}"/>
    <dgm:cxn modelId="{DF81E3DC-574A-4B57-8A87-6FED59BFCF57}" srcId="{201988C8-0F2B-4BF6-85BF-E09AA5DFF93E}" destId="{A8947574-66F8-422D-BDF8-B88EFED6B37A}" srcOrd="0" destOrd="0" parTransId="{582F3C74-F18C-4A17-A9E1-7E30E57CED82}" sibTransId="{8251DBEC-9694-44A2-9426-EBA541437E91}"/>
    <dgm:cxn modelId="{D4CC95E3-8D3D-497A-80C3-1509DFAFA30D}" type="presOf" srcId="{1B1931B2-C7CD-4387-A87F-A55BCB77E237}" destId="{DDD3C907-EC00-40FB-B62F-AB29B6CA563F}" srcOrd="0" destOrd="0" presId="urn:microsoft.com/office/officeart/2005/8/layout/hList1"/>
    <dgm:cxn modelId="{132BDCE4-D78A-4E21-A1D3-46A8928B95E9}" type="presOf" srcId="{F0E958AA-69CB-4A56-B41D-D77BC1366F0B}" destId="{DC0EADCA-E3E1-42B9-81CD-6F2B49DCC7DB}" srcOrd="0" destOrd="4" presId="urn:microsoft.com/office/officeart/2005/8/layout/hList1"/>
    <dgm:cxn modelId="{DFF2D1E9-B0CB-4CDE-B56A-AF672BB03981}" type="presOf" srcId="{7CD86362-D680-443A-BCAD-BB64AE308067}" destId="{32B44FD5-28B9-43B6-93DE-80955E9D891A}" srcOrd="0" destOrd="0" presId="urn:microsoft.com/office/officeart/2005/8/layout/hList1"/>
    <dgm:cxn modelId="{D3CA7FEF-4382-4C2D-950A-3A0B3986413B}" srcId="{051128B6-A4DC-4C79-A56E-D0196B8F6715}" destId="{F0E958AA-69CB-4A56-B41D-D77BC1366F0B}" srcOrd="4" destOrd="0" parTransId="{0A924F2C-C5ED-4876-977B-DFAD2F4409E3}" sibTransId="{F5514E4B-672C-477E-ADEC-3EFDF44382BE}"/>
    <dgm:cxn modelId="{8945A7F6-E026-4665-B5E4-2BB7FEA49CE1}" srcId="{201988C8-0F2B-4BF6-85BF-E09AA5DFF93E}" destId="{742FB598-10B6-40E3-852D-A735D979370D}" srcOrd="3" destOrd="0" parTransId="{4C561F63-B5E1-42AA-8F18-44EE77E4CA2E}" sibTransId="{8E619783-56D3-47DE-97E8-2CA43DB77E71}"/>
    <dgm:cxn modelId="{2E3A86FC-36D3-4BD3-8AE8-D4F188704720}" srcId="{1B1931B2-C7CD-4387-A87F-A55BCB77E237}" destId="{A574C701-EBCE-4735-ACEA-582AB386CDF8}" srcOrd="1" destOrd="0" parTransId="{C9A9A991-36D5-4DA5-9953-2456327EBE46}" sibTransId="{505F9403-306B-4957-8474-F12BE71461BE}"/>
    <dgm:cxn modelId="{903491FC-C79E-4830-9983-A04D6656DB62}" type="presOf" srcId="{051128B6-A4DC-4C79-A56E-D0196B8F6715}" destId="{9BEE2990-79D9-4D7A-828F-19BA70ADF392}" srcOrd="0" destOrd="0" presId="urn:microsoft.com/office/officeart/2005/8/layout/hList1"/>
    <dgm:cxn modelId="{60C4B59E-67B4-4B73-80F1-3B41E0E8D0B1}" type="presParOf" srcId="{2C5117D1-5D78-4A1F-BC58-61061F76F9D0}" destId="{537D00DB-9318-43AB-A4B9-F026E1F16419}" srcOrd="0" destOrd="0" presId="urn:microsoft.com/office/officeart/2005/8/layout/hList1"/>
    <dgm:cxn modelId="{7E777FA5-CB35-4EC6-9DA8-F2AB440127A7}" type="presParOf" srcId="{537D00DB-9318-43AB-A4B9-F026E1F16419}" destId="{80B8BCEF-446D-49CE-A2E1-269F9B19B196}" srcOrd="0" destOrd="0" presId="urn:microsoft.com/office/officeart/2005/8/layout/hList1"/>
    <dgm:cxn modelId="{34289F2A-40E8-428D-976F-549F5E31BF4B}" type="presParOf" srcId="{537D00DB-9318-43AB-A4B9-F026E1F16419}" destId="{445BC95B-022C-4C73-9FC1-D4D59B205C03}" srcOrd="1" destOrd="0" presId="urn:microsoft.com/office/officeart/2005/8/layout/hList1"/>
    <dgm:cxn modelId="{FA91C021-B1CC-4484-A686-893FD6E76FAC}" type="presParOf" srcId="{2C5117D1-5D78-4A1F-BC58-61061F76F9D0}" destId="{28EDE760-480F-4B28-B3BF-609D1DD831B7}" srcOrd="1" destOrd="0" presId="urn:microsoft.com/office/officeart/2005/8/layout/hList1"/>
    <dgm:cxn modelId="{E22B78D8-66C3-4509-B0C6-3E73985BB980}" type="presParOf" srcId="{2C5117D1-5D78-4A1F-BC58-61061F76F9D0}" destId="{28665D95-2270-4E78-A5F2-6D9707DCD560}" srcOrd="2" destOrd="0" presId="urn:microsoft.com/office/officeart/2005/8/layout/hList1"/>
    <dgm:cxn modelId="{3252FAA4-3897-4426-AB61-836D2DC33183}" type="presParOf" srcId="{28665D95-2270-4E78-A5F2-6D9707DCD560}" destId="{9BEE2990-79D9-4D7A-828F-19BA70ADF392}" srcOrd="0" destOrd="0" presId="urn:microsoft.com/office/officeart/2005/8/layout/hList1"/>
    <dgm:cxn modelId="{1623CF69-2046-4FC9-89EE-F968D08CB710}" type="presParOf" srcId="{28665D95-2270-4E78-A5F2-6D9707DCD560}" destId="{DC0EADCA-E3E1-42B9-81CD-6F2B49DCC7DB}" srcOrd="1" destOrd="0" presId="urn:microsoft.com/office/officeart/2005/8/layout/hList1"/>
    <dgm:cxn modelId="{AF812057-246D-4678-93D7-FFF3A907EEB3}" type="presParOf" srcId="{2C5117D1-5D78-4A1F-BC58-61061F76F9D0}" destId="{4FFD4684-BD35-49E0-ACAA-EDB09BE5366A}" srcOrd="3" destOrd="0" presId="urn:microsoft.com/office/officeart/2005/8/layout/hList1"/>
    <dgm:cxn modelId="{0C3557C3-97FE-4302-A5E5-447C8DA28A59}" type="presParOf" srcId="{2C5117D1-5D78-4A1F-BC58-61061F76F9D0}" destId="{FDD838D2-9EC3-482F-A757-60AB09D6DC2A}" srcOrd="4" destOrd="0" presId="urn:microsoft.com/office/officeart/2005/8/layout/hList1"/>
    <dgm:cxn modelId="{CAB299A1-D5F9-443A-A196-B229B8513D9F}" type="presParOf" srcId="{FDD838D2-9EC3-482F-A757-60AB09D6DC2A}" destId="{DDD3C907-EC00-40FB-B62F-AB29B6CA563F}" srcOrd="0" destOrd="0" presId="urn:microsoft.com/office/officeart/2005/8/layout/hList1"/>
    <dgm:cxn modelId="{20FA254C-3E8B-4FA8-AC94-C3896211DF7D}" type="presParOf" srcId="{FDD838D2-9EC3-482F-A757-60AB09D6DC2A}" destId="{32B44FD5-28B9-43B6-93DE-80955E9D891A}" srcOrd="1" destOrd="0" presId="urn:microsoft.com/office/officeart/2005/8/layout/hList1"/>
    <dgm:cxn modelId="{3A0D4954-8EBA-427F-BFCB-38B6D364E8C2}" type="presParOf" srcId="{2C5117D1-5D78-4A1F-BC58-61061F76F9D0}" destId="{A8863040-2963-42FF-AC32-52175AA772A4}" srcOrd="5" destOrd="0" presId="urn:microsoft.com/office/officeart/2005/8/layout/hList1"/>
    <dgm:cxn modelId="{DD363101-0D63-41C0-A900-C6D8C3000EA2}" type="presParOf" srcId="{2C5117D1-5D78-4A1F-BC58-61061F76F9D0}" destId="{D5B71757-AE52-4F75-B942-4AB3F896A103}" srcOrd="6" destOrd="0" presId="urn:microsoft.com/office/officeart/2005/8/layout/hList1"/>
    <dgm:cxn modelId="{5DFCE563-006B-42E2-9258-402D07BE48E3}" type="presParOf" srcId="{D5B71757-AE52-4F75-B942-4AB3F896A103}" destId="{43633848-7905-4B3B-BCC8-CF68F8174D2E}" srcOrd="0" destOrd="0" presId="urn:microsoft.com/office/officeart/2005/8/layout/hList1"/>
    <dgm:cxn modelId="{C474C046-A4E5-4693-A77B-DDBA79B6E776}" type="presParOf" srcId="{D5B71757-AE52-4F75-B942-4AB3F896A103}" destId="{4E1C1CEE-485B-4D1D-8245-657309F5CCB6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8BCEF-446D-49CE-A2E1-269F9B19B196}">
      <dsp:nvSpPr>
        <dsp:cNvPr id="0" name=""/>
        <dsp:cNvSpPr/>
      </dsp:nvSpPr>
      <dsp:spPr>
        <a:xfrm>
          <a:off x="3338" y="477684"/>
          <a:ext cx="2007287" cy="802914"/>
        </a:xfrm>
        <a:prstGeom prst="rect">
          <a:avLst/>
        </a:prstGeom>
        <a:solidFill>
          <a:srgbClr val="0AAAA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Bliss 2 ExtraLight" panose="02000506030000020004" pitchFamily="50" charset="0"/>
            </a:rPr>
            <a:t>Specialised</a:t>
          </a:r>
        </a:p>
      </dsp:txBody>
      <dsp:txXfrm>
        <a:off x="3338" y="477684"/>
        <a:ext cx="2007287" cy="802914"/>
      </dsp:txXfrm>
    </dsp:sp>
    <dsp:sp modelId="{445BC95B-022C-4C73-9FC1-D4D59B205C03}">
      <dsp:nvSpPr>
        <dsp:cNvPr id="0" name=""/>
        <dsp:cNvSpPr/>
      </dsp:nvSpPr>
      <dsp:spPr>
        <a:xfrm>
          <a:off x="3338" y="1280598"/>
          <a:ext cx="2007287" cy="3211649"/>
        </a:xfrm>
        <a:prstGeom prst="rect">
          <a:avLst/>
        </a:prstGeom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Pattern Recognition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Bliss 2 ExtraLight" panose="02000506030000020004" pitchFamily="50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Memory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Bliss 2 ExtraLight" panose="02000506030000020004" pitchFamily="50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Mathematics</a:t>
          </a:r>
        </a:p>
      </dsp:txBody>
      <dsp:txXfrm>
        <a:off x="3338" y="1280598"/>
        <a:ext cx="2007287" cy="3211649"/>
      </dsp:txXfrm>
    </dsp:sp>
    <dsp:sp modelId="{9BEE2990-79D9-4D7A-828F-19BA70ADF392}">
      <dsp:nvSpPr>
        <dsp:cNvPr id="0" name=""/>
        <dsp:cNvSpPr/>
      </dsp:nvSpPr>
      <dsp:spPr>
        <a:xfrm>
          <a:off x="2291645" y="477684"/>
          <a:ext cx="2007287" cy="802914"/>
        </a:xfrm>
        <a:prstGeom prst="rect">
          <a:avLst/>
        </a:prstGeom>
        <a:solidFill>
          <a:srgbClr val="0AAAA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Bliss 2 ExtraLight" panose="02000506030000020004" pitchFamily="50" charset="0"/>
            </a:rPr>
            <a:t>Solutions</a:t>
          </a:r>
        </a:p>
      </dsp:txBody>
      <dsp:txXfrm>
        <a:off x="2291645" y="477684"/>
        <a:ext cx="2007287" cy="802914"/>
      </dsp:txXfrm>
    </dsp:sp>
    <dsp:sp modelId="{DC0EADCA-E3E1-42B9-81CD-6F2B49DCC7DB}">
      <dsp:nvSpPr>
        <dsp:cNvPr id="0" name=""/>
        <dsp:cNvSpPr/>
      </dsp:nvSpPr>
      <dsp:spPr>
        <a:xfrm>
          <a:off x="2291645" y="1280598"/>
          <a:ext cx="2007287" cy="3211649"/>
        </a:xfrm>
        <a:prstGeom prst="rect">
          <a:avLst/>
        </a:prstGeom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Highly focused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Bliss 2 ExtraLight" panose="02000506030000020004" pitchFamily="50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Problem solvers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Bliss 2 ExtraLight" panose="02000506030000020004" pitchFamily="50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Don’t tolerate the status quo, disorder or things not working</a:t>
          </a:r>
        </a:p>
      </dsp:txBody>
      <dsp:txXfrm>
        <a:off x="2291645" y="1280598"/>
        <a:ext cx="2007287" cy="3211649"/>
      </dsp:txXfrm>
    </dsp:sp>
    <dsp:sp modelId="{DDD3C907-EC00-40FB-B62F-AB29B6CA563F}">
      <dsp:nvSpPr>
        <dsp:cNvPr id="0" name=""/>
        <dsp:cNvSpPr/>
      </dsp:nvSpPr>
      <dsp:spPr>
        <a:xfrm>
          <a:off x="4579953" y="477684"/>
          <a:ext cx="2007287" cy="802914"/>
        </a:xfrm>
        <a:prstGeom prst="rect">
          <a:avLst/>
        </a:prstGeom>
        <a:solidFill>
          <a:srgbClr val="0AAAA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Bliss 2 ExtraLight" panose="02000506030000020004" pitchFamily="50" charset="0"/>
            </a:rPr>
            <a:t>Perspective</a:t>
          </a:r>
        </a:p>
      </dsp:txBody>
      <dsp:txXfrm>
        <a:off x="4579953" y="477684"/>
        <a:ext cx="2007287" cy="802914"/>
      </dsp:txXfrm>
    </dsp:sp>
    <dsp:sp modelId="{32B44FD5-28B9-43B6-93DE-80955E9D891A}">
      <dsp:nvSpPr>
        <dsp:cNvPr id="0" name=""/>
        <dsp:cNvSpPr/>
      </dsp:nvSpPr>
      <dsp:spPr>
        <a:xfrm>
          <a:off x="4579953" y="1280598"/>
          <a:ext cx="2007287" cy="3211649"/>
        </a:xfrm>
        <a:prstGeom prst="rect">
          <a:avLst/>
        </a:prstGeom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Differing insights &amp; perspectives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Bliss 2 ExtraLight" panose="02000506030000020004" pitchFamily="50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Avoid group think</a:t>
          </a:r>
        </a:p>
      </dsp:txBody>
      <dsp:txXfrm>
        <a:off x="4579953" y="1280598"/>
        <a:ext cx="2007287" cy="3211649"/>
      </dsp:txXfrm>
    </dsp:sp>
    <dsp:sp modelId="{43633848-7905-4B3B-BCC8-CF68F8174D2E}">
      <dsp:nvSpPr>
        <dsp:cNvPr id="0" name=""/>
        <dsp:cNvSpPr/>
      </dsp:nvSpPr>
      <dsp:spPr>
        <a:xfrm>
          <a:off x="6868261" y="477684"/>
          <a:ext cx="2007287" cy="802914"/>
        </a:xfrm>
        <a:prstGeom prst="rect">
          <a:avLst/>
        </a:prstGeom>
        <a:solidFill>
          <a:srgbClr val="0AAAA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Bliss 2 ExtraLight" panose="02000506030000020004" pitchFamily="50" charset="0"/>
            </a:rPr>
            <a:t>Innovative</a:t>
          </a:r>
        </a:p>
      </dsp:txBody>
      <dsp:txXfrm>
        <a:off x="6868261" y="477684"/>
        <a:ext cx="2007287" cy="802914"/>
      </dsp:txXfrm>
    </dsp:sp>
    <dsp:sp modelId="{4E1C1CEE-485B-4D1D-8245-657309F5CCB6}">
      <dsp:nvSpPr>
        <dsp:cNvPr id="0" name=""/>
        <dsp:cNvSpPr/>
      </dsp:nvSpPr>
      <dsp:spPr>
        <a:xfrm>
          <a:off x="6868261" y="1280598"/>
          <a:ext cx="2007287" cy="3211649"/>
        </a:xfrm>
        <a:prstGeom prst="rect">
          <a:avLst/>
        </a:prstGeom>
        <a:gradFill flip="none" rotWithShape="0">
          <a:gsLst>
            <a:gs pos="0">
              <a:srgbClr val="0AAAA7">
                <a:tint val="66000"/>
                <a:satMod val="160000"/>
              </a:srgbClr>
            </a:gs>
            <a:gs pos="50000">
              <a:srgbClr val="0AAAA7">
                <a:tint val="44500"/>
                <a:satMod val="160000"/>
              </a:srgbClr>
            </a:gs>
            <a:gs pos="100000">
              <a:srgbClr val="0AAAA7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See things differently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Bliss 2 ExtraLight" panose="02000506030000020004" pitchFamily="50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Bliss 2 ExtraLight" panose="02000506030000020004" pitchFamily="50" charset="0"/>
            </a:rPr>
            <a:t>Conceive new ways of doing things</a:t>
          </a:r>
        </a:p>
      </dsp:txBody>
      <dsp:txXfrm>
        <a:off x="6868261" y="1280598"/>
        <a:ext cx="2007287" cy="321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0919C-1998-3F45-97EC-3DAC8617F08F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02E0-5501-5C4E-9F63-7A7762046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0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Of7amOJhU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A3AC7E-CE12-44BA-BD9E-26612491DEB5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1945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Timing</a:t>
            </a:r>
            <a:r>
              <a:rPr lang="en-GB" sz="1200" dirty="0"/>
              <a:t>:</a:t>
            </a:r>
            <a:r>
              <a:rPr lang="en-GB" sz="1200" baseline="0" dirty="0"/>
              <a:t> 10 minutes (</a:t>
            </a:r>
            <a:r>
              <a:rPr lang="en-GB" sz="1200" i="1" baseline="0" dirty="0"/>
              <a:t>16:45 – 16:55</a:t>
            </a:r>
            <a:r>
              <a:rPr lang="en-GB" sz="1200" baseline="0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C6C73-2B82-4A5D-B473-866C3E5987E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978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0C30A14D-7B78-4461-A3FC-40EF3DBAF9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FEC6E7F4-1FE5-47CC-B4A3-6E8048F4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GB" b="1" i="0" baseline="0" dirty="0"/>
              <a:t>Session:</a:t>
            </a:r>
            <a:r>
              <a:rPr lang="en-GB" i="0" baseline="0" dirty="0"/>
              <a:t> Questions, Next Steps &amp; Close </a:t>
            </a:r>
            <a:r>
              <a:rPr lang="en-GB" i="1" baseline="0" dirty="0"/>
              <a:t>(20 mins in total)</a:t>
            </a:r>
          </a:p>
          <a:p>
            <a:pPr marL="0" indent="0">
              <a:buFontTx/>
              <a:buNone/>
            </a:pPr>
            <a:r>
              <a:rPr lang="en-GB" b="1" i="0" baseline="0" dirty="0"/>
              <a:t>Facilitation notes:</a:t>
            </a:r>
            <a:r>
              <a:rPr lang="en-GB" i="0" baseline="0" dirty="0"/>
              <a:t> xxx</a:t>
            </a:r>
          </a:p>
          <a:p>
            <a:pPr marL="0" indent="0">
              <a:buFontTx/>
              <a:buNone/>
            </a:pPr>
            <a:r>
              <a:rPr lang="en-GB" b="1" i="0" baseline="0" dirty="0"/>
              <a:t>Delivery style:</a:t>
            </a:r>
            <a:r>
              <a:rPr lang="en-GB" i="0" baseline="0" dirty="0"/>
              <a:t> Facilitator-led presentation with group discussion</a:t>
            </a:r>
          </a:p>
          <a:p>
            <a:pPr marL="0" indent="0">
              <a:buFontTx/>
              <a:buNone/>
            </a:pPr>
            <a:r>
              <a:rPr lang="en-GB" b="1" i="0" baseline="0" dirty="0"/>
              <a:t>Prep required:</a:t>
            </a:r>
            <a:r>
              <a:rPr lang="en-GB" i="0" baseline="0" dirty="0"/>
              <a:t> xxx</a:t>
            </a:r>
          </a:p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F1EDDA76-10E7-4F89-BDFD-7A995AC3F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2A31C-8144-4AFC-BF34-02731B7F64C8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5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FC6C73-2B82-4A5D-B473-866C3E5987E2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62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5015" indent="-2750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0023" indent="-2200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0032" indent="-2200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0042" indent="-22000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20051" indent="-2200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60060" indent="-2200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00070" indent="-2200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740079" indent="-2200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3F510A-4A8A-402A-88DD-FE6BB7688846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93670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Neurodivergent individuals are highly skilled especially in pattern recognition, memory, or mathematics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are wired differently to neurotypical people. Which means they may bring different insights, perspectives and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Consider including people from the ‘edges’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see things differently and don’t fit in seamlessly. This prevents group think and limitations to the same approaches and solutions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2E0-5501-5C4E-9F63-7A77620467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59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https://www.youtube.com/watch?v=9WXJgL0glNU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2E0-5501-5C4E-9F63-7A77620467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2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50% of NASA employees are dyslexic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Deliberately recruited for superb problem-solving skills, excellent 3D and spatial awareness</a:t>
            </a:r>
          </a:p>
          <a:p>
            <a:endParaRPr lang="en-US" dirty="0"/>
          </a:p>
          <a:p>
            <a:r>
              <a:rPr lang="en-US" dirty="0"/>
              <a:t>JP Morgan: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Google maps &amp; virtual tour of building prior to interview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photo of person you’ll be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 bring a support person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Walk them through the environment and modify it (lighting, headphones, etc.)</a:t>
            </a:r>
          </a:p>
          <a:p>
            <a:r>
              <a:rPr lang="en-US" dirty="0"/>
              <a:t>Autism at Work program is in 9 countries</a:t>
            </a:r>
          </a:p>
          <a:p>
            <a:endParaRPr lang="en-US" dirty="0"/>
          </a:p>
          <a:p>
            <a:r>
              <a:rPr lang="en-US" dirty="0"/>
              <a:t>SAP: </a:t>
            </a:r>
          </a:p>
          <a:p>
            <a:r>
              <a:rPr lang="en-US" dirty="0"/>
              <a:t>One employee generated significant innovations </a:t>
            </a:r>
          </a:p>
          <a:p>
            <a:r>
              <a:rPr lang="en-US" dirty="0"/>
              <a:t>Helping to develop a technical fix worth an estimated $40 million in savings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2E0-5501-5C4E-9F63-7A77620467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4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87486"/>
          </a:xfrm>
        </p:spPr>
        <p:txBody>
          <a:bodyPr/>
          <a:lstStyle/>
          <a:p>
            <a:r>
              <a:rPr lang="en-US" sz="1000" dirty="0"/>
              <a:t>Reframe neurodiversity</a:t>
            </a:r>
          </a:p>
          <a:p>
            <a:r>
              <a:rPr lang="en-US" sz="1000" dirty="0"/>
              <a:t>How organisations can enable these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pattern recognition, memory, or mathematics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wired differently to neurotypical people. May bring different insights, perspectives and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include people from the ‘edges’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see things differently and don’t in seamlessly – prevents group think</a:t>
            </a:r>
          </a:p>
          <a:p>
            <a:endParaRPr lang="en-US" sz="1000" dirty="0"/>
          </a:p>
          <a:p>
            <a:r>
              <a:rPr lang="en-US" sz="1000" dirty="0"/>
              <a:t>Recruitment and career progression is designed for neurotypical individuals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solid communication skills,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team player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emotional intelligence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persuasiveness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salesperson-type personalities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ability to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ability to conform to standard practices without special accommodations, and so on. </a:t>
            </a:r>
          </a:p>
          <a:p>
            <a:endParaRPr lang="en-US" sz="1000" dirty="0"/>
          </a:p>
          <a:p>
            <a:r>
              <a:rPr lang="en-US" sz="1000" dirty="0"/>
              <a:t>These criteria systematically screen out neurodiverse people who: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often don’t make good eye contact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prone to conversational tangents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can be overly honest about their weaknesses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confidence problems arising from difficulties they experienced in previously in interview processes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more unlikely to earn higher scores in interviews than less-talented neurotypical candidates</a:t>
            </a:r>
          </a:p>
          <a:p>
            <a:endParaRPr lang="en-US" sz="1000" dirty="0"/>
          </a:p>
          <a:p>
            <a:r>
              <a:rPr lang="en-US" sz="1000" dirty="0"/>
              <a:t>Shift from standard processes to tailoring individual work practices and settings</a:t>
            </a:r>
          </a:p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2E0-5501-5C4E-9F63-7A77620467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3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 want to achieve?</a:t>
            </a:r>
          </a:p>
          <a:p>
            <a:r>
              <a:rPr lang="en-GB" dirty="0"/>
              <a:t>What is it that we could do better?</a:t>
            </a:r>
          </a:p>
          <a:p>
            <a:r>
              <a:rPr lang="en-GB" dirty="0"/>
              <a:t>What are the experiences of colleagues who are neurodivergent?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2E0-5501-5C4E-9F63-7A77620467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7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(4) An inclusive workforce is a better workforce - YouTube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02E0-5501-5C4E-9F63-7A77620467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5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D4FC6-7D24-5B82-B50D-0FC4E73E8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645DC-356B-6E1A-A7D9-A255079FF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2C9A0-883B-BE24-0FCA-C8488ED7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C8478-4019-C545-0A0D-1636190F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1AB03-74D4-CBEE-7548-DABB977F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0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9345-9BB7-7275-0317-A2609449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2A9DE-82FD-F18C-F182-7EF9E3292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EC8E4-B465-38EC-D899-EACB6BB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F5F3E-504D-DF30-551B-304C3619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64255-98C2-15CD-758F-9D9F0FB4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4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05B8D-90A2-80FA-A5BA-E40F8DB1B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598C1-527D-86BA-A77B-F846472A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A90DD-7262-1B67-BB29-6AB1289C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5DA57-E64E-3F52-B7C3-1F21770C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F2E0-9142-6A97-1127-74707662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0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s Mono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E8B30E44-B010-4863-8CE1-5D578340941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E23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8674" name="Subtitle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7641664" y="4149080"/>
            <a:ext cx="4156800" cy="1213200"/>
          </a:xfrm>
        </p:spPr>
        <p:txBody>
          <a:bodyPr/>
          <a:lstStyle>
            <a:lvl1pPr marL="0" indent="0" algn="r">
              <a:buFontTx/>
              <a:buNone/>
              <a:defRPr sz="2000" smtClean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8675" name="Title"/>
          <p:cNvSpPr>
            <a:spLocks noGrp="1" noChangeArrowheads="1"/>
          </p:cNvSpPr>
          <p:nvPr>
            <p:ph type="ctrTitle"/>
          </p:nvPr>
        </p:nvSpPr>
        <p:spPr bwMode="black">
          <a:xfrm>
            <a:off x="6672064" y="2564904"/>
            <a:ext cx="5126400" cy="1501200"/>
          </a:xfrm>
        </p:spPr>
        <p:txBody>
          <a:bodyPr/>
          <a:lstStyle>
            <a:lvl1pPr algn="r">
              <a:defRPr sz="32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7" name="MonoPPTInsert">
            <a:extLst>
              <a:ext uri="{FF2B5EF4-FFF2-40B4-BE49-F238E27FC236}">
                <a16:creationId xmlns:a16="http://schemas.microsoft.com/office/drawing/2014/main" id="{0FA2353C-F517-40B8-A44D-F48504828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088" y="366164"/>
            <a:ext cx="6044056" cy="6165304"/>
          </a:xfrm>
          <a:prstGeom prst="rect">
            <a:avLst/>
          </a:prstGeom>
        </p:spPr>
      </p:pic>
      <p:sp>
        <p:nvSpPr>
          <p:cNvPr id="3" name="URL">
            <a:extLst>
              <a:ext uri="{FF2B5EF4-FFF2-40B4-BE49-F238E27FC236}">
                <a16:creationId xmlns:a16="http://schemas.microsoft.com/office/drawing/2014/main" id="{0144BCE2-3D8A-4A3A-98E3-E1BFF65D4A81}"/>
              </a:ext>
            </a:extLst>
          </p:cNvPr>
          <p:cNvSpPr txBox="1"/>
          <p:nvPr userDrawn="1"/>
        </p:nvSpPr>
        <p:spPr>
          <a:xfrm>
            <a:off x="7344139" y="5517233"/>
            <a:ext cx="4454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BROOKGRAHAM.COM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5E079-A738-4CEC-9636-8AA3FF866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05" y="377346"/>
            <a:ext cx="2616291" cy="13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7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0DFC50-770A-4E85-8C67-D07058866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366713"/>
            <a:ext cx="4533901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991E696-8DA5-43B2-8348-48EFC175E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49508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76300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72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75CEEF2-3D45-4D5B-8BDB-EDB8DDC84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363538"/>
            <a:ext cx="4540251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C0BF5F0-662A-48B3-9B6E-60137F2D6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49508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76300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10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BF870A6-D4BB-432F-BA2E-A59BBE4D4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366713"/>
            <a:ext cx="4533901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D0E9BF2-E31C-4477-8751-AE619CB0F0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49508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76300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71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F211868-A44F-44E0-A844-331EAC7D5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360363"/>
            <a:ext cx="4532313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92B68-7D12-46B4-A097-335EEAF8ED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7438" y="4691063"/>
            <a:ext cx="410527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altLang="en-US" sz="1200" dirty="0">
                <a:solidFill>
                  <a:schemeClr val="bg1"/>
                </a:solidFill>
                <a:cs typeface="Arial" pitchFamily="34" charset="0"/>
              </a:rPr>
              <a:t>BROOKGRAHAM.COM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9CE5090-C8D2-469F-938B-36ECDB07D2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16000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42792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40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6E9C5E2-7D5B-4F98-B4AD-10C3FA08E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333375"/>
            <a:ext cx="4552951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D50E2-51E8-4386-9DAB-FB69CD5F21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7438" y="4691063"/>
            <a:ext cx="410527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altLang="en-US" sz="1200" dirty="0">
                <a:solidFill>
                  <a:schemeClr val="bg1"/>
                </a:solidFill>
                <a:cs typeface="Arial" pitchFamily="34" charset="0"/>
              </a:rPr>
              <a:t>BROOKGRAHAM.COM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6383B9C-3242-4BDA-9372-50AA96B221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16000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42792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21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886541D-3D0E-49D9-A5F3-3E01DD299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314325"/>
            <a:ext cx="4567238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83B0D63-4CA2-4862-9CEE-07072DDC8B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16000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42792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77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solidFill>
          <a:srgbClr val="E8E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F4BEFC0-5E3F-416D-B2DD-4C0826519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314325"/>
            <a:ext cx="4567238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8B61F-503B-4C16-B6DB-674FAB30CC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7438" y="4691063"/>
            <a:ext cx="410527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altLang="en-US" sz="1200" dirty="0">
                <a:cs typeface="Arial" pitchFamily="34" charset="0"/>
              </a:rPr>
              <a:t>BROOKGRAHAM.COM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4C37CBA-5A6B-4861-8E12-F510D7BE6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16000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42792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61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FDB6-97D7-F1A7-2850-868BA741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43839"/>
            <a:ext cx="10515600" cy="777241"/>
          </a:xfrm>
        </p:spPr>
        <p:txBody>
          <a:bodyPr/>
          <a:lstStyle>
            <a:lvl1pPr>
              <a:defRPr>
                <a:solidFill>
                  <a:srgbClr val="0AAAA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E9567-DA7C-CAEC-BE8B-939242B80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560512"/>
            <a:ext cx="10515600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372600">
              <a:lnSpc>
                <a:spcPct val="150000"/>
              </a:lnSpc>
              <a:buClr>
                <a:srgbClr val="0AAAA7"/>
              </a:buClr>
              <a:buSzPct val="90000"/>
              <a:buFont typeface="Wingdings" pitchFamily="2" charset="2"/>
              <a:buChar char="v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    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12AA-B681-843C-2221-FDC3EB87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EEA42-FBEA-9702-D87D-83E165AE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0A9BF-1C21-A77B-0131-6C4B14228AC7}"/>
              </a:ext>
            </a:extLst>
          </p:cNvPr>
          <p:cNvCxnSpPr>
            <a:cxnSpLocks/>
          </p:cNvCxnSpPr>
          <p:nvPr userDrawn="1"/>
        </p:nvCxnSpPr>
        <p:spPr>
          <a:xfrm>
            <a:off x="486727" y="1168083"/>
            <a:ext cx="10515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AAAA7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38D660EB-1D67-79B2-D4E3-E96515D29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693" y="5821362"/>
            <a:ext cx="18002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032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bg>
      <p:bgPr>
        <a:solidFill>
          <a:srgbClr val="E8E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0191916-C74C-410D-84C4-A1F09266B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366713"/>
            <a:ext cx="4533901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A797F-AAFD-48A7-B79A-D558EEB0A8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7438" y="4724400"/>
            <a:ext cx="41052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altLang="en-US" sz="1200" dirty="0">
                <a:cs typeface="Arial" pitchFamily="34" charset="0"/>
              </a:rPr>
              <a:t>BROOKGRAHAM.COM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66C38A1-D8B3-410D-882B-A1B7DCE64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49508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76300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00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bg>
      <p:bgPr>
        <a:solidFill>
          <a:srgbClr val="E8E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81EC177-94DA-4F24-8216-D7171D958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66713"/>
            <a:ext cx="24479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A9A3B5E-40A1-496F-8490-A2279F4D7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366713"/>
            <a:ext cx="4533901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FC3C6-CCEF-4BF4-9AB2-08CC5FEDD2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7438" y="4724400"/>
            <a:ext cx="41052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altLang="en-US" sz="1200" dirty="0">
                <a:cs typeface="Arial" pitchFamily="34" charset="0"/>
              </a:rPr>
              <a:t>BROOKGRAHAM.COM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168008" y="4049508"/>
            <a:ext cx="5620963" cy="1213200"/>
          </a:xfrm>
        </p:spPr>
        <p:txBody>
          <a:bodyPr/>
          <a:lstStyle>
            <a:lvl1pPr marL="0" indent="0" algn="l">
              <a:buFontTx/>
              <a:buNone/>
              <a:defRPr lang="en-GB" sz="2000" b="0" i="0" u="none" strike="noStrike" baseline="0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type="ctrTitle"/>
          </p:nvPr>
        </p:nvSpPr>
        <p:spPr bwMode="black">
          <a:xfrm>
            <a:off x="6168008" y="2476300"/>
            <a:ext cx="5630456" cy="1501200"/>
          </a:xfrm>
        </p:spPr>
        <p:txBody>
          <a:bodyPr/>
          <a:lstStyle>
            <a:lvl1pPr algn="l">
              <a:defRPr sz="4000" b="1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54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5AD"/>
              </a:buClr>
              <a:defRPr>
                <a:latin typeface="+mj-lt"/>
              </a:defRPr>
            </a:lvl1pPr>
            <a:lvl2pPr>
              <a:buClr>
                <a:srgbClr val="00B5AD"/>
              </a:buClr>
              <a:defRPr>
                <a:latin typeface="+mj-lt"/>
              </a:defRPr>
            </a:lvl2pPr>
            <a:lvl3pPr>
              <a:buClr>
                <a:srgbClr val="00B5AD"/>
              </a:buClr>
              <a:defRPr>
                <a:latin typeface="+mj-lt"/>
              </a:defRPr>
            </a:lvl3pPr>
            <a:lvl4pPr>
              <a:buClr>
                <a:srgbClr val="00B5AD"/>
              </a:buClr>
              <a:defRPr>
                <a:latin typeface="+mj-lt"/>
              </a:defRPr>
            </a:lvl4pPr>
            <a:lvl5pPr>
              <a:buClr>
                <a:srgbClr val="00B5AD"/>
              </a:buCl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5452A57-7B85-4C86-A73D-429BD3ADFA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8775-533A-4E3F-97EB-594CDC42F18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043380-B53F-42C2-B672-2AF289962D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5951212"/>
            <a:ext cx="1524262" cy="7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644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00B5AD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292CC74-C5F9-48BE-BC0B-FEE932C189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280C1-F031-4676-9304-D9EC95ABCF7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15043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27381" y="1556792"/>
            <a:ext cx="5385600" cy="43204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196800" y="1556792"/>
            <a:ext cx="5385600" cy="432048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84D2CBA-9813-46B1-9C5D-74EB27094C0A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5E2E0-6498-4136-B5D3-4AE64DAA62FE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6618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00" b="1">
                <a:solidFill>
                  <a:srgbClr val="00B5A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02397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200" b="1">
                <a:solidFill>
                  <a:srgbClr val="00B5A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02397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30ED898-7B5C-412F-9F9A-F67E04B34CA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FFFFB-5E85-40CD-80AF-91B61E47537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99370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D5ED1FEE-B268-4FEC-A41D-FCA1B79702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0ED3-A286-4880-8361-6A00A13C3CC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6274AA-2F95-4408-B9C6-4944DC0880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5951212"/>
            <a:ext cx="1524262" cy="7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83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9A3E94-27E5-4E62-895B-5043BF2B2BC8}"/>
              </a:ext>
            </a:extLst>
          </p:cNvPr>
          <p:cNvCxnSpPr/>
          <p:nvPr userDrawn="1"/>
        </p:nvCxnSpPr>
        <p:spPr bwMode="auto">
          <a:xfrm>
            <a:off x="0" y="5865813"/>
            <a:ext cx="12192000" cy="0"/>
          </a:xfrm>
          <a:prstGeom prst="line">
            <a:avLst/>
          </a:prstGeom>
          <a:ln w="1651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83C3704-1776-4A11-AB67-C941A16319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0150F-915E-4A1B-89F0-602B0A54703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2114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2603BACC-99AB-4383-B9EF-BBBE114154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607-37B0-4AB4-8BC7-28D5E14C39A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51787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1A068A-9823-4339-85A6-1F7674BEF26D}"/>
              </a:ext>
            </a:extLst>
          </p:cNvPr>
          <p:cNvCxnSpPr/>
          <p:nvPr userDrawn="1"/>
        </p:nvCxnSpPr>
        <p:spPr bwMode="auto">
          <a:xfrm>
            <a:off x="0" y="5865813"/>
            <a:ext cx="12192000" cy="0"/>
          </a:xfrm>
          <a:prstGeom prst="line">
            <a:avLst/>
          </a:prstGeom>
          <a:ln w="1651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ectangle 11">
            <a:extLst>
              <a:ext uri="{FF2B5EF4-FFF2-40B4-BE49-F238E27FC236}">
                <a16:creationId xmlns:a16="http://schemas.microsoft.com/office/drawing/2014/main" id="{27DCCDAE-C556-4A3E-879D-DF75F0FF23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290EB-A1E0-4A62-A91D-F9DA677203B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1035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117A-5830-E68F-0FA3-2CE618ED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08E9C-12C6-DA4B-10FA-D7B8944FF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B2EAA-F75E-E1A1-D276-03499DF0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5D717-D30A-F22C-465D-ED589707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739A-3F62-0C45-BBE9-040E01EE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68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42985"/>
            <a:ext cx="6815667" cy="4734287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142985"/>
            <a:ext cx="4011084" cy="4734287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3D88CAE-2259-494B-8A83-0087FF7E0F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FBD4F-8151-4954-97EA-0155C895CE9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11225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4423"/>
            <a:ext cx="7315200" cy="3513153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00636"/>
            <a:ext cx="7315200" cy="876636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D01AFD0-A185-4835-BFB8-6F66ED6609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3C78A-BCDA-4F96-9866-5FEBDEC666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2477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martArt Placeholder 9"/>
          <p:cNvSpPr>
            <a:spLocks noGrp="1"/>
          </p:cNvSpPr>
          <p:nvPr>
            <p:ph type="dgm" sz="quarter" idx="11"/>
          </p:nvPr>
        </p:nvSpPr>
        <p:spPr>
          <a:xfrm>
            <a:off x="527381" y="1161280"/>
            <a:ext cx="11049600" cy="47159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SmartArt graphic</a:t>
            </a:r>
            <a:endParaRPr lang="en-GB" noProof="0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B7E56B2-6B62-4FEA-843E-1E3825367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37F78-3341-4AD7-853C-33FB01DBA25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05687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sclaimer">
    <p:bg>
      <p:bgPr>
        <a:solidFill>
          <a:srgbClr val="1E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67ECBDB-4735-416F-A4D8-8A5FA316D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8" y="5876925"/>
            <a:ext cx="176371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5DE60C1-FD69-4055-8113-FD26D3A3B65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9713" y="6194425"/>
            <a:ext cx="9456737" cy="438150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+mn-cs"/>
              </a:defRPr>
            </a:lvl9pPr>
          </a:lstStyle>
          <a:p>
            <a:pPr>
              <a:defRPr/>
            </a:pPr>
            <a:r>
              <a:rPr lang="en-GB" sz="750" dirty="0">
                <a:solidFill>
                  <a:srgbClr val="FFFFFF"/>
                </a:solidFill>
                <a:latin typeface="+mj-lt"/>
              </a:rPr>
              <a:t>Brook Graham Limited (“Brook Graham”) is a limited liability company registered in England registered number 06040951 and having its registered office at 30 Crown Place, London, United Kingdom EC2A 4ES. Brook Graham, part of Pinsent Masons: it is not regulated by the </a:t>
            </a:r>
            <a:r>
              <a:rPr lang="en-GB" sz="750" dirty="0">
                <a:solidFill>
                  <a:srgbClr val="FFFFFF"/>
                </a:solidFill>
                <a:latin typeface="+mn-lt"/>
              </a:rPr>
              <a:t>Solicitors</a:t>
            </a:r>
            <a:r>
              <a:rPr lang="en-GB" sz="750" dirty="0">
                <a:solidFill>
                  <a:srgbClr val="FFFFFF"/>
                </a:solidFill>
                <a:latin typeface="+mj-lt"/>
              </a:rPr>
              <a:t> Regulation Authority (SRA). The statutory protections attaching to clients of a lawyer regulated by the SRA are not available to clients of Brook Graham. © Brook Graham</a:t>
            </a:r>
            <a:endParaRPr lang="en-US" altLang="en-US" sz="75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488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s Mono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E8B30E44-B010-4863-8CE1-5D578340941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E232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8674" name="Subtitle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7641664" y="4149080"/>
            <a:ext cx="4156800" cy="1213200"/>
          </a:xfrm>
        </p:spPr>
        <p:txBody>
          <a:bodyPr/>
          <a:lstStyle>
            <a:lvl1pPr marL="0" indent="0" algn="r">
              <a:buFontTx/>
              <a:buNone/>
              <a:defRPr sz="2000" smtClean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8675" name="Title"/>
          <p:cNvSpPr>
            <a:spLocks noGrp="1" noChangeArrowheads="1"/>
          </p:cNvSpPr>
          <p:nvPr>
            <p:ph type="ctrTitle"/>
          </p:nvPr>
        </p:nvSpPr>
        <p:spPr bwMode="black">
          <a:xfrm>
            <a:off x="6672064" y="2564904"/>
            <a:ext cx="5126400" cy="1501200"/>
          </a:xfrm>
        </p:spPr>
        <p:txBody>
          <a:bodyPr/>
          <a:lstStyle>
            <a:lvl1pPr algn="r">
              <a:defRPr sz="32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7" name="MonoPPTInsert">
            <a:extLst>
              <a:ext uri="{FF2B5EF4-FFF2-40B4-BE49-F238E27FC236}">
                <a16:creationId xmlns:a16="http://schemas.microsoft.com/office/drawing/2014/main" id="{0FA2353C-F517-40B8-A44D-F48504828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088" y="366164"/>
            <a:ext cx="6044056" cy="6165304"/>
          </a:xfrm>
          <a:prstGeom prst="rect">
            <a:avLst/>
          </a:prstGeom>
        </p:spPr>
      </p:pic>
      <p:sp>
        <p:nvSpPr>
          <p:cNvPr id="3" name="URL">
            <a:extLst>
              <a:ext uri="{FF2B5EF4-FFF2-40B4-BE49-F238E27FC236}">
                <a16:creationId xmlns:a16="http://schemas.microsoft.com/office/drawing/2014/main" id="{0144BCE2-3D8A-4A3A-98E3-E1BFF65D4A81}"/>
              </a:ext>
            </a:extLst>
          </p:cNvPr>
          <p:cNvSpPr txBox="1"/>
          <p:nvPr userDrawn="1"/>
        </p:nvSpPr>
        <p:spPr>
          <a:xfrm>
            <a:off x="7344139" y="5517233"/>
            <a:ext cx="4454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BROOKGRAHAM.COM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5E079-A738-4CEC-9636-8AA3FF866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05" y="377346"/>
            <a:ext cx="2616291" cy="13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8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D028F94-2A62-482E-B0FB-287555CD39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800" y="6165850"/>
            <a:ext cx="1708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000" dirty="0"/>
              <a:t>© Brook Graham Ltd. 2020</a:t>
            </a:r>
            <a:endParaRPr lang="en-US" altLang="en-US" sz="10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>
          <a:xfrm>
            <a:off x="626534" y="1857724"/>
            <a:ext cx="10695517" cy="33988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1400">
                <a:solidFill>
                  <a:srgbClr val="11191D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3pPr>
            <a:lvl4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4pPr>
            <a:lvl5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 bwMode="white">
          <a:xfrm>
            <a:off x="508000" y="152400"/>
            <a:ext cx="1107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8506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431800" y="6165850"/>
            <a:ext cx="1708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GB" altLang="en-US" sz="1000" dirty="0">
                <a:solidFill>
                  <a:srgbClr val="000000"/>
                </a:solidFill>
              </a:rPr>
              <a:t>© Brook Graham Ltd. 2020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6534" y="475182"/>
            <a:ext cx="9237137" cy="657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4200"/>
            </a:lvl2pPr>
            <a:lvl3pPr marL="914400" indent="0">
              <a:buNone/>
              <a:defRPr sz="4200"/>
            </a:lvl3pPr>
            <a:lvl4pPr marL="1371600" indent="0">
              <a:buNone/>
              <a:defRPr sz="4200"/>
            </a:lvl4pPr>
            <a:lvl5pPr marL="1828800" indent="0">
              <a:buNone/>
              <a:defRPr sz="4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>
          <a:xfrm>
            <a:off x="626534" y="1857724"/>
            <a:ext cx="10695517" cy="33988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1400">
                <a:solidFill>
                  <a:srgbClr val="11191D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3pPr>
            <a:lvl4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4pPr>
            <a:lvl5pPr>
              <a:buClr>
                <a:schemeClr val="tx2"/>
              </a:buClr>
              <a:defRPr sz="1400">
                <a:solidFill>
                  <a:srgbClr val="11191D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34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26569" y="475234"/>
            <a:ext cx="9237137" cy="657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17" indent="0">
              <a:buNone/>
              <a:defRPr sz="4200"/>
            </a:lvl2pPr>
            <a:lvl3pPr marL="914436" indent="0">
              <a:buNone/>
              <a:defRPr sz="4200"/>
            </a:lvl3pPr>
            <a:lvl4pPr marL="1371653" indent="0">
              <a:buNone/>
              <a:defRPr sz="4200"/>
            </a:lvl4pPr>
            <a:lvl5pPr marL="1828870" indent="0">
              <a:buNone/>
              <a:defRPr sz="4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3C57C0F-9B3D-4DD6-8FF0-268A84AF71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4475" y="6546850"/>
            <a:ext cx="11766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00" dirty="0">
                <a:solidFill>
                  <a:srgbClr val="11191D">
                    <a:tint val="75000"/>
                  </a:srgbClr>
                </a:solidFill>
                <a:latin typeface="Calibri"/>
                <a:ea typeface="ＭＳ Ｐゴシック" pitchFamily="-128" charset="-128"/>
                <a:cs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3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7AB0-4E8F-ED13-79EB-8A8A66F6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9B398-2460-305B-DA46-3C151D7B0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64F75-B15B-8B14-FBEF-4A1CA96E8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D42A9-9601-7EAE-46E7-A704639D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369DF-98A4-3D5A-2508-301B2FD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E2FDA-BB1F-6416-75E9-0818D28F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5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9217-DA5C-F255-C596-56A230C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75FDB-5B71-CF0C-3AD9-5E6CDB8EE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44C06-6B8F-AE2F-0F8D-9EEF078C2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167F8-A35D-37F8-DF92-2C78E9C50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6B4C4-F46B-7CC2-38B2-95EC4C7D4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3D74-1848-8048-F6AC-69634A31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A086A-E741-E6A3-9878-B8609082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D1722-34E7-0067-B3B2-3DDF3037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4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E8ED-A0E4-BCA8-DA65-C4433556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A3908-A0A2-D965-325B-C06E461B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D21F07-8D70-2CE2-B97C-5D85E5568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80F28-6893-296B-9CC5-A778633D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4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BAF40-B53C-84D3-E44A-E3D15440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CDD34-8C05-7A78-73DF-4C83E09E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1D573-9572-FE65-04D1-7729B118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5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89F4-16E0-845D-67F4-8C52822C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78089-922C-3C67-9EC5-F1EEE66E3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24AF-3730-1B17-A3DE-12CA21906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DF261-4391-FE9A-4FD8-D15941D8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74A17-8CBA-6831-7C28-DDD37680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3F71C-7FC4-F320-3A41-9A3AC3D3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6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C39A-C9B5-38B7-E60E-7E3DCA2D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218DC-4155-7A5C-D2AA-D7FD16CBF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ECDAE-4068-C351-B522-A3E82EA4A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1AF3D-0378-2A41-45CD-185A9FD0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74D57-3094-9CA1-3E0E-E83F3B06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4F97-0F08-F94A-EEF9-D1727C54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037A9-6CF9-6F37-6618-F73F4183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1ACBA-939A-BAC1-0E3C-6E7A53FB7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18806-D014-D941-FBE2-91154BEFD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5B72D-2932-E0FB-BF31-EBB6E1DA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1DDA3-CE62-8720-57D2-7EA366B40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1F86-A56D-124E-8B51-AAF1AC0B2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0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DDC9798D-FC8B-445E-8D7B-A5FFBE83D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566FF042-A7CD-4674-A45B-E7AC7B249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52400"/>
            <a:ext cx="1107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298198B6-240B-4D63-9BBB-7EDE6B7295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56138" y="6416675"/>
            <a:ext cx="28448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989B1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EA0E9C2-168A-4345-A609-E6A1D4AC9CD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7DDAC0AE-1DC2-443B-816A-6331B0463DE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13" y="5864225"/>
            <a:ext cx="18002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C9A54D-5D05-4736-B43B-850405866116}"/>
              </a:ext>
            </a:extLst>
          </p:cNvPr>
          <p:cNvCxnSpPr/>
          <p:nvPr userDrawn="1"/>
        </p:nvCxnSpPr>
        <p:spPr bwMode="auto">
          <a:xfrm>
            <a:off x="0" y="5865813"/>
            <a:ext cx="12192000" cy="0"/>
          </a:xfrm>
          <a:prstGeom prst="line">
            <a:avLst/>
          </a:prstGeom>
          <a:ln w="16510">
            <a:solidFill>
              <a:srgbClr val="1E232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4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B5AD"/>
          </a:solidFill>
          <a:latin typeface="DM Serif Text" pitchFamily="2" charset="0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B5AD"/>
          </a:solidFill>
          <a:latin typeface="DM Serif Text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B5AD"/>
          </a:solidFill>
          <a:latin typeface="DM Serif Text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B5AD"/>
          </a:solidFill>
          <a:latin typeface="DM Serif Text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B5AD"/>
          </a:solidFill>
          <a:latin typeface="DM Serif Text"/>
          <a:ea typeface="MS PGothic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pitchFamily="-1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pitchFamily="-1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pitchFamily="-1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5AD"/>
        </a:buClr>
        <a:buChar char="•"/>
        <a:defRPr sz="2400">
          <a:solidFill>
            <a:schemeClr val="tx1"/>
          </a:solidFill>
          <a:latin typeface="Bliss 2 Regular" panose="02000506030000020004" pitchFamily="50" charset="0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5AD"/>
        </a:buClr>
        <a:buChar char="–"/>
        <a:defRPr sz="2400">
          <a:solidFill>
            <a:schemeClr val="tx1"/>
          </a:solidFill>
          <a:latin typeface="Bliss 2 Regular" panose="02000506030000020004" pitchFamily="50" charset="0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B5AD"/>
        </a:buClr>
        <a:buChar char="•"/>
        <a:defRPr sz="2400">
          <a:solidFill>
            <a:schemeClr val="tx1"/>
          </a:solidFill>
          <a:latin typeface="Bliss 2 Regular" panose="02000506030000020004" pitchFamily="50" charset="0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5AD"/>
        </a:buClr>
        <a:buChar char="–"/>
        <a:defRPr sz="2400">
          <a:solidFill>
            <a:schemeClr val="tx1"/>
          </a:solidFill>
          <a:latin typeface="Bliss 2 Regular" panose="02000506030000020004" pitchFamily="50" charset="0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5AD"/>
        </a:buClr>
        <a:buChar char="»"/>
        <a:defRPr sz="2400">
          <a:solidFill>
            <a:schemeClr val="tx1"/>
          </a:solidFill>
          <a:latin typeface="Bliss 2 Regular" panose="02000506030000020004" pitchFamily="50" charset="0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D0845"/>
        </a:buClr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D0845"/>
        </a:buClr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D0845"/>
        </a:buClr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D0845"/>
        </a:buClr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3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WXJgL0glN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Of7amOJh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mAfpmGO7DU" TargetMode="External"/><Relationship Id="rId2" Type="http://schemas.openxmlformats.org/officeDocument/2006/relationships/hyperlink" Target="https://www.neurodivercitysg.com/medical-model-vs-social-model.html#:~:text=The%20medical%20model%20looks%20at,and%20control%20in%20their%20lives.&amp;text=The%20social%20model%20does%20not,what%20the%20person%20can%20d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_Of7amOJhU&amp;feature=youtu.be" TargetMode="External"/><Relationship Id="rId5" Type="http://schemas.openxmlformats.org/officeDocument/2006/relationships/hyperlink" Target="https://hbr.org/2017/05/neurodiversity-as-a-competitive-advantage" TargetMode="External"/><Relationship Id="rId4" Type="http://schemas.openxmlformats.org/officeDocument/2006/relationships/hyperlink" Target="https://www.youtube.com/watch?v=9WXJgL0glN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unum.Telford@brookgraham.com" TargetMode="Externa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sv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blog/talent-management/can-a-growth-mindset-enable-success-20603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39F88B4-1302-4921-A989-ACA3C7373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152" y="4149080"/>
            <a:ext cx="4334312" cy="1213200"/>
          </a:xfrm>
        </p:spPr>
        <p:txBody>
          <a:bodyPr/>
          <a:lstStyle/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June 2022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14B2C4-87F8-47FC-B69C-541909D36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564904"/>
            <a:ext cx="5702464" cy="1501200"/>
          </a:xfrm>
        </p:spPr>
        <p:txBody>
          <a:bodyPr/>
          <a:lstStyle/>
          <a:p>
            <a:r>
              <a:rPr lang="en-GB" dirty="0">
                <a:latin typeface="Bliss 2 ExtraLight" panose="02000506030000020004" pitchFamily="50" charset="0"/>
              </a:rPr>
              <a:t>DIFF Leadership Masterclass</a:t>
            </a:r>
            <a:br>
              <a:rPr lang="en-GB" dirty="0">
                <a:latin typeface="Bliss 2 ExtraLight" panose="02000506030000020004" pitchFamily="50" charset="0"/>
              </a:rPr>
            </a:br>
            <a:r>
              <a:rPr lang="en-GB" dirty="0">
                <a:latin typeface="Bliss 2 ExtraLight" panose="02000506030000020004" pitchFamily="50" charset="0"/>
              </a:rPr>
              <a:t>Neurodiversity</a:t>
            </a:r>
          </a:p>
        </p:txBody>
      </p:sp>
    </p:spTree>
    <p:custDataLst>
      <p:custData r:id="rId1"/>
      <p:custData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E0D0-6CAC-4ECD-3E30-F67EDDDD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Misconceptions &amp; Biases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6C78A-D820-479F-B300-8BD89E827646}"/>
              </a:ext>
            </a:extLst>
          </p:cNvPr>
          <p:cNvSpPr/>
          <p:nvPr/>
        </p:nvSpPr>
        <p:spPr>
          <a:xfrm>
            <a:off x="9996909" y="2505670"/>
            <a:ext cx="1418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Lazy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4ABBE7-43D7-4E75-9ABC-F8297A32855C}"/>
              </a:ext>
            </a:extLst>
          </p:cNvPr>
          <p:cNvSpPr/>
          <p:nvPr/>
        </p:nvSpPr>
        <p:spPr>
          <a:xfrm>
            <a:off x="3571733" y="4307840"/>
            <a:ext cx="79949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Something you 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grow out of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EE4D9B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BC6BBD-D677-4CFB-BB4A-0385727A7531}"/>
              </a:ext>
            </a:extLst>
          </p:cNvPr>
          <p:cNvSpPr/>
          <p:nvPr/>
        </p:nvSpPr>
        <p:spPr>
          <a:xfrm>
            <a:off x="2438943" y="1443335"/>
            <a:ext cx="7557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Need to be molly coddled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05D9CB-91A1-423E-A35D-272F5E026548}"/>
              </a:ext>
            </a:extLst>
          </p:cNvPr>
          <p:cNvSpPr/>
          <p:nvPr/>
        </p:nvSpPr>
        <p:spPr>
          <a:xfrm>
            <a:off x="197305" y="2849265"/>
            <a:ext cx="4929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Applies to males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47DE8-A92D-4A23-B907-86E1B42592AD}"/>
              </a:ext>
            </a:extLst>
          </p:cNvPr>
          <p:cNvSpPr/>
          <p:nvPr/>
        </p:nvSpPr>
        <p:spPr>
          <a:xfrm>
            <a:off x="6478874" y="3106420"/>
            <a:ext cx="2180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Low IQ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E213A-1365-40DE-A673-DD07304E330E}"/>
              </a:ext>
            </a:extLst>
          </p:cNvPr>
          <p:cNvSpPr/>
          <p:nvPr/>
        </p:nvSpPr>
        <p:spPr>
          <a:xfrm>
            <a:off x="605334" y="5787350"/>
            <a:ext cx="620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EE4D9B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Females can’t have it</a:t>
            </a:r>
          </a:p>
        </p:txBody>
      </p:sp>
    </p:spTree>
    <p:extLst>
      <p:ext uri="{BB962C8B-B14F-4D97-AF65-F5344CB8AC3E}">
        <p14:creationId xmlns:p14="http://schemas.microsoft.com/office/powerpoint/2010/main" val="28516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D9FE2-498A-18F3-4BD7-BB253BF9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Reframe Neurodiversity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7BFA6-0260-4512-AB3B-F64E260EC5FD}"/>
              </a:ext>
            </a:extLst>
          </p:cNvPr>
          <p:cNvSpPr txBox="1"/>
          <p:nvPr/>
        </p:nvSpPr>
        <p:spPr>
          <a:xfrm>
            <a:off x="447039" y="1331575"/>
            <a:ext cx="1026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EE4D9B"/>
                </a:solidFill>
                <a:latin typeface="Bliss 2 ExtraLight" panose="02000506030000020004" pitchFamily="50" charset="0"/>
              </a:rPr>
              <a:t>Reframe your approach as enabling a diverse culture &amp; accessing a highly valuable set of skills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BA10AE-A376-4D48-A024-8EB9C92BBC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367483"/>
              </p:ext>
            </p:extLst>
          </p:nvPr>
        </p:nvGraphicFramePr>
        <p:xfrm>
          <a:off x="1656556" y="1371600"/>
          <a:ext cx="8878887" cy="496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653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A7B2B-61D4-8691-58AD-8998893F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71" y="243205"/>
            <a:ext cx="4146548" cy="2530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Ability or Disability?</a:t>
            </a:r>
          </a:p>
        </p:txBody>
      </p:sp>
      <p:sp>
        <p:nvSpPr>
          <p:cNvPr id="12" name="sketchy line" hidden="1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DC5C9E0F-F018-A52E-5CDA-0305CD6B9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" r="-1" b="1947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EC8B67F-6CD1-5771-2F54-DFF48D09D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3" y="5714682"/>
            <a:ext cx="18002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61DCBE-8636-1364-C85B-39ED4F4CFB8F}"/>
              </a:ext>
            </a:extLst>
          </p:cNvPr>
          <p:cNvCxnSpPr>
            <a:cxnSpLocks/>
          </p:cNvCxnSpPr>
          <p:nvPr/>
        </p:nvCxnSpPr>
        <p:spPr>
          <a:xfrm>
            <a:off x="501651" y="2951163"/>
            <a:ext cx="414654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AAAA7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118033-937B-4AF1-A1E5-D9CB8DC947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651F86-A56D-124E-8B51-AAF1AC0B26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E0D0-6CAC-4ECD-3E30-F67EDDDD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Experience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D5E24-387C-F43C-E642-691AEFD3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rgbClr val="EE4D9B"/>
                </a:solidFill>
                <a:latin typeface="Bliss 2 ExtraLight" panose="02000506030000020004" pitchFamily="50" charset="0"/>
              </a:rPr>
              <a:t>Sensory Exercise - </a:t>
            </a:r>
            <a:r>
              <a:rPr lang="en-US" sz="1600" dirty="0">
                <a:latin typeface="Bliss 2 ExtraLight" panose="02000506030000020004" pitchFamily="50" charset="0"/>
              </a:rPr>
              <a:t>*Note we recommend you don’t do this exercise if you have sensitivity to sensory stimuli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Huddle together as close as possible with chairs crowded next to each other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Play music or any talking sounds on your phone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Turn on your phone light and direct it towards yourself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When we say start, everyone speaks at the same time to explain why you’re here today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AAAA7"/>
              </a:solidFill>
              <a:latin typeface="Bliss 2 ExtraLight" panose="02000506030000020004" pitchFamily="50" charset="0"/>
            </a:endParaRPr>
          </a:p>
          <a:p>
            <a:r>
              <a:rPr lang="en-US" sz="2000" dirty="0">
                <a:solidFill>
                  <a:srgbClr val="EE4D9B"/>
                </a:solidFill>
                <a:latin typeface="Bliss 2 ExtraLight" panose="02000506030000020004" pitchFamily="50" charset="0"/>
              </a:rPr>
              <a:t>Reflect –</a:t>
            </a: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What did you notice?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Where did you sense it in your physiology?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How was your focus?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How did you feel?</a:t>
            </a:r>
          </a:p>
          <a:p>
            <a:endParaRPr lang="en-US" sz="20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3E06DCC8-05C7-4466-86DB-B02E3CAB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647" y="180062"/>
            <a:ext cx="1590971" cy="7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45D4-2C5C-AE7E-4544-9F55820D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68909"/>
            <a:ext cx="10515600" cy="7772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Best Practices in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FC087-0AA3-560F-0923-5C13863D9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EE4D9B"/>
                </a:solidFill>
                <a:latin typeface="Bliss 2 ExtraLight" panose="02000506030000020004" pitchFamily="50" charset="0"/>
              </a:rPr>
              <a:t>NASA – </a:t>
            </a:r>
            <a:r>
              <a:rPr lang="en-US" sz="3600" dirty="0">
                <a:solidFill>
                  <a:srgbClr val="EE4D9B"/>
                </a:solidFill>
                <a:latin typeface="Bliss 2 ExtraLight" panose="02000506030000020004" pitchFamily="50" charset="0"/>
              </a:rPr>
              <a:t>Proactive selection of Neurodivergent skills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EE4D9B"/>
                </a:solidFill>
                <a:latin typeface="Bliss 2 ExtraLight" panose="02000506030000020004" pitchFamily="50" charset="0"/>
              </a:rPr>
              <a:t>JP Morgan - </a:t>
            </a:r>
            <a:r>
              <a:rPr lang="en-US" sz="3600" dirty="0">
                <a:solidFill>
                  <a:srgbClr val="EE4D9B"/>
                </a:solidFill>
                <a:latin typeface="Bliss 2 ExtraLight" panose="02000506030000020004" pitchFamily="50" charset="0"/>
              </a:rPr>
              <a:t>Recruitment experience</a:t>
            </a:r>
          </a:p>
          <a:p>
            <a:r>
              <a:rPr lang="en-US" sz="1800" dirty="0">
                <a:solidFill>
                  <a:srgbClr val="EE4D9B"/>
                </a:solidFill>
                <a:latin typeface="Bliss 2 ExtraLight" panose="02000506030000020004" pitchFamily="50" charset="0"/>
              </a:rPr>
              <a:t>Named as ‘Outstanding Employer’ by National Autistic Society for Autism Professionals Awards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EE4D9B"/>
                </a:solidFill>
                <a:latin typeface="Bliss 2 ExtraLight" panose="02000506030000020004" pitchFamily="50" charset="0"/>
              </a:rPr>
              <a:t>SAP</a:t>
            </a:r>
            <a:r>
              <a:rPr lang="en-US" sz="3600" dirty="0">
                <a:solidFill>
                  <a:srgbClr val="EE4D9B"/>
                </a:solidFill>
                <a:latin typeface="Bliss 2 ExtraLight" panose="02000506030000020004" pitchFamily="50" charset="0"/>
              </a:rPr>
              <a:t> – Innovation by Neurodiverse Teams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4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BD8C-1A86-1F8B-70D3-9B3DB5B0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Developing Neuro-proficiency as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8AF6-A02B-31A8-83DF-B10522D63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Partner with not for profits experienced in working with people with neurodivergence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Find out if there are any specific needs ahead of interview / assessment / induction processes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Use non-standard interview / assessment practices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Coach other workers and managers in what to expect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Set up a support system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Tailor career management practices and criteria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Carry out regular wellbeing check ins for </a:t>
            </a:r>
            <a:r>
              <a:rPr lang="en-US" sz="2000" u="sng" dirty="0">
                <a:solidFill>
                  <a:srgbClr val="0AAAA7"/>
                </a:solidFill>
                <a:latin typeface="Bliss 2 ExtraLight" panose="02000506030000020004" pitchFamily="50" charset="0"/>
              </a:rPr>
              <a:t>all</a:t>
            </a: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 staff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Develop greater sensitivity to differences and preferences across all employees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Scale the program to increase neurodiversity in the workforce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AAAA7"/>
                </a:solidFill>
                <a:latin typeface="Bliss 2 ExtraLight" panose="02000506030000020004" pitchFamily="50" charset="0"/>
              </a:rPr>
              <a:t>Mainstream the program to make all processes neurodiversity friendly</a:t>
            </a:r>
          </a:p>
        </p:txBody>
      </p:sp>
    </p:spTree>
    <p:extLst>
      <p:ext uri="{BB962C8B-B14F-4D97-AF65-F5344CB8AC3E}">
        <p14:creationId xmlns:p14="http://schemas.microsoft.com/office/powerpoint/2010/main" val="94681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2D83-12D4-2D08-5759-55DFD2D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Your Commitment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980D42B-96CA-4EA8-A479-1BB6E6F9E55B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02196" y="2494756"/>
            <a:ext cx="10515600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None/>
              <a:defRPr sz="3000">
                <a:solidFill>
                  <a:schemeClr val="tx2"/>
                </a:solidFill>
                <a:latin typeface="Bliss 2 Regular" panose="02000506030000020004" pitchFamily="50" charset="0"/>
                <a:ea typeface="MS PGothic" pitchFamily="34" charset="-128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None/>
              <a:defRPr sz="4200">
                <a:solidFill>
                  <a:schemeClr val="tx1"/>
                </a:solidFill>
                <a:latin typeface="Bliss 2 Regular" panose="02000506030000020004" pitchFamily="50" charset="0"/>
                <a:ea typeface="MS PGothic" pitchFamily="34" charset="-128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None/>
              <a:defRPr sz="4200">
                <a:solidFill>
                  <a:schemeClr val="tx1"/>
                </a:solidFill>
                <a:latin typeface="Bliss 2 Regular" panose="02000506030000020004" pitchFamily="50" charset="0"/>
                <a:ea typeface="MS PGothic" pitchFamily="34" charset="-128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None/>
              <a:defRPr sz="4200">
                <a:solidFill>
                  <a:schemeClr val="tx1"/>
                </a:solidFill>
                <a:latin typeface="Bliss 2 Regular" panose="02000506030000020004" pitchFamily="50" charset="0"/>
                <a:ea typeface="MS PGothic" pitchFamily="34" charset="-128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None/>
              <a:defRPr sz="4200">
                <a:solidFill>
                  <a:schemeClr val="tx1"/>
                </a:solidFill>
                <a:latin typeface="Bliss 2 Regular" panose="02000506030000020004" pitchFamily="50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D0845"/>
              </a:buClr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D0845"/>
              </a:buClr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D0845"/>
              </a:buClr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D0845"/>
              </a:buClr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4000" dirty="0">
                <a:solidFill>
                  <a:srgbClr val="EE4D9B"/>
                </a:solidFill>
                <a:latin typeface="Bliss 2 ExtraLight" panose="02000506030000020004" pitchFamily="50" charset="0"/>
                <a:ea typeface="ＭＳ Ｐゴシック"/>
                <a:cs typeface="Arial"/>
              </a:rPr>
              <a:t>Who is the one person you could speak to in your organisation about Neurodiversity to create impact?</a:t>
            </a:r>
            <a:endParaRPr lang="en-GB" sz="4000" kern="0" dirty="0">
              <a:solidFill>
                <a:srgbClr val="EE4D9B"/>
              </a:solidFill>
              <a:latin typeface="Bliss 2 ExtraLight" panose="02000506030000020004" pitchFamily="50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86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2D83-12D4-2D08-5759-55DFD2D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Bliss 2 ExtraLight"/>
              </a:rPr>
              <a:t>Wrap up: </a:t>
            </a:r>
            <a:br>
              <a:rPr lang="en-US" sz="3600" dirty="0">
                <a:latin typeface="Bliss 2 ExtraLight"/>
              </a:rPr>
            </a:br>
            <a:r>
              <a:rPr lang="en-US" sz="3600" dirty="0">
                <a:latin typeface="Bliss 2 ExtraLight"/>
              </a:rPr>
              <a:t>Neurominority – An Inclusive workforce is a better workforce</a:t>
            </a:r>
            <a:endParaRPr lang="en-US" sz="3600" dirty="0">
              <a:latin typeface="Bliss 2 ExtraLight" panose="02000506030000020004" pitchFamily="50" charset="0"/>
            </a:endParaRPr>
          </a:p>
        </p:txBody>
      </p:sp>
      <p:pic>
        <p:nvPicPr>
          <p:cNvPr id="5" name="Picture 5" descr="A picture containing text, person, person, pointing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6E1910-0CB6-30F7-AEB9-A94A75DA3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759" y="1920523"/>
            <a:ext cx="6840747" cy="36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9713" y="258763"/>
            <a:ext cx="100806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5AD"/>
                </a:solidFill>
                <a:effectLst/>
                <a:uLnTx/>
                <a:uFillTx/>
                <a:latin typeface="Bliss 2 ExtraLight" panose="02000506030000020004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Questions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5AD"/>
              </a:solidFill>
              <a:effectLst/>
              <a:uLnTx/>
              <a:uFillTx/>
              <a:latin typeface="Bliss 2 ExtraLight" panose="02000506030000020004" pitchFamily="50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124744"/>
            <a:ext cx="4423835" cy="438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CC203-02B7-44F0-98D3-E491B37356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D7607-37B0-4AB4-8BC7-28D5E14C39A8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30264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2D83-12D4-2D08-5759-55DFD2D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Resources and 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CCC7-189F-A820-9314-86B5CDEF1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EE4D9B"/>
                </a:solidFill>
                <a:latin typeface="Bliss 2 ExtraLight" panose="02000506030000020004" pitchFamily="50" charset="0"/>
                <a:hlinkClick r:id="rId2"/>
              </a:rPr>
              <a:t>Neurodivercity Org Medical Model v Social Model</a:t>
            </a:r>
            <a:endParaRPr lang="it-IT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EE4D9B"/>
              </a:solidFill>
              <a:latin typeface="Bliss 2 ExtraLight" panose="02000506030000020004" pitchFamily="50" charset="0"/>
              <a:hlinkClick r:id="rId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E4D9B"/>
                </a:solidFill>
                <a:latin typeface="Bliss 2 ExtraLight" panose="02000506030000020004" pitchFamily="50" charset="0"/>
                <a:hlinkClick r:id="rId3"/>
              </a:rPr>
              <a:t>The Social Model of </a:t>
            </a:r>
            <a:r>
              <a:rPr lang="en-US" dirty="0" err="1">
                <a:solidFill>
                  <a:srgbClr val="EE4D9B"/>
                </a:solidFill>
                <a:latin typeface="Bliss 2 ExtraLight" panose="02000506030000020004" pitchFamily="50" charset="0"/>
                <a:hlinkClick r:id="rId3"/>
              </a:rPr>
              <a:t>Disability_NDACA</a:t>
            </a:r>
            <a:endParaRPr lang="it-IT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E4D9B"/>
                </a:solidFill>
                <a:latin typeface="Bliss 2 ExtraLight" panose="02000506030000020004" pitchFamily="50" charset="0"/>
                <a:hlinkClick r:id="rId4"/>
              </a:rPr>
              <a:t>Austistica - Understand More About Autism_Sensory Overload</a:t>
            </a:r>
            <a:endParaRPr lang="it-IT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E4D9B"/>
                </a:solidFill>
                <a:latin typeface="Bliss 2 ExtraLight" panose="02000506030000020004" pitchFamily="50" charset="0"/>
                <a:hlinkClick r:id="rId5"/>
              </a:rPr>
              <a:t>HBR Org Neurodiversity as a Competitive Advantage</a:t>
            </a:r>
            <a:endParaRPr lang="en-US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EE4D9B"/>
              </a:solidFill>
              <a:latin typeface="Bliss 2 ExtraLight" panose="02000506030000020004" pitchFamily="50" charset="0"/>
              <a:hlinkClick r:id="rId6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E4D9B"/>
                </a:solidFill>
                <a:latin typeface="Bliss 2 ExtraLight" panose="02000506030000020004" pitchFamily="50" charset="0"/>
                <a:hlinkClick r:id="rId6"/>
              </a:rPr>
              <a:t>An Inclusive Workforce is a Better Workforce</a:t>
            </a:r>
            <a:endParaRPr lang="en-US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endParaRPr lang="it-IT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endParaRPr lang="en-US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endParaRPr lang="en-US" dirty="0">
              <a:solidFill>
                <a:srgbClr val="EE4D9B"/>
              </a:solidFill>
              <a:latin typeface="Bliss 2 Extra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1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Bliss 2 ExtraLight" panose="02000506030000020004" pitchFamily="50" charset="0"/>
              </a:rPr>
              <a:t>Your Hosts Today….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0255" y="4392575"/>
            <a:ext cx="393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EE4D9B"/>
                </a:solidFill>
                <a:latin typeface="Bliss 2 ExtraLight" panose="02000506030000020004" pitchFamily="50" charset="0"/>
              </a:rPr>
              <a:t>Kieron O’Reilly</a:t>
            </a:r>
          </a:p>
          <a:p>
            <a:r>
              <a:rPr lang="en-GB" sz="2000" b="1" dirty="0">
                <a:solidFill>
                  <a:srgbClr val="00B5AD"/>
                </a:solidFill>
                <a:latin typeface="Bliss 2 ExtraLight" panose="02000506030000020004" pitchFamily="50" charset="0"/>
              </a:rPr>
              <a:t>D&amp;I Consultant</a:t>
            </a:r>
          </a:p>
          <a:p>
            <a:r>
              <a:rPr lang="en-GB" sz="2000" dirty="0">
                <a:latin typeface="Bliss 2 ExtraLight" panose="02000506030000020004" pitchFamily="50" charset="0"/>
              </a:rPr>
              <a:t>Kieron.o’reilly@brookgraham.com</a:t>
            </a:r>
          </a:p>
          <a:p>
            <a:r>
              <a:rPr lang="en-GB" sz="2000" dirty="0">
                <a:latin typeface="Bliss 2 ExtraLight" panose="02000506030000020004" pitchFamily="50" charset="0"/>
              </a:rPr>
              <a:t>M: 07887 994 918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7E8FBF1-DB70-4308-9147-E2ACC25B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87" y="2343931"/>
            <a:ext cx="3098616" cy="186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D5739098-950D-FCA6-4150-442C15192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87"/>
          <a:stretch/>
        </p:blipFill>
        <p:spPr>
          <a:xfrm>
            <a:off x="1910255" y="2343931"/>
            <a:ext cx="3098646" cy="1860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B1CB70-463F-9095-8C83-05B8181273BE}"/>
              </a:ext>
            </a:extLst>
          </p:cNvPr>
          <p:cNvSpPr txBox="1"/>
          <p:nvPr/>
        </p:nvSpPr>
        <p:spPr>
          <a:xfrm>
            <a:off x="6740187" y="4385878"/>
            <a:ext cx="393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EE4D9B"/>
                </a:solidFill>
                <a:latin typeface="Bliss 2 ExtraLight" panose="02000506030000020004" pitchFamily="50" charset="0"/>
              </a:rPr>
              <a:t>Punum Telford</a:t>
            </a:r>
          </a:p>
          <a:p>
            <a:r>
              <a:rPr lang="en-GB" sz="2000" b="1" dirty="0">
                <a:solidFill>
                  <a:srgbClr val="00B5AD"/>
                </a:solidFill>
                <a:latin typeface="Bliss 2 ExtraLight" panose="02000506030000020004" pitchFamily="50" charset="0"/>
              </a:rPr>
              <a:t>D&amp;I Consultant</a:t>
            </a:r>
          </a:p>
          <a:p>
            <a:r>
              <a:rPr lang="en-GB" sz="2000" dirty="0">
                <a:latin typeface="Bliss 2 ExtraLight" panose="02000506030000020004" pitchFamily="50" charset="0"/>
                <a:hlinkClick r:id="rId5"/>
              </a:rPr>
              <a:t>punum.Telford@brookgraham.com</a:t>
            </a:r>
            <a:endParaRPr lang="en-GB" sz="2000" dirty="0">
              <a:latin typeface="Bliss 2 ExtraLight" panose="02000506030000020004" pitchFamily="50" charset="0"/>
            </a:endParaRPr>
          </a:p>
          <a:p>
            <a:r>
              <a:rPr lang="en-GB" sz="2000" dirty="0">
                <a:latin typeface="Bliss 2 ExtraLight" panose="02000506030000020004" pitchFamily="50" charset="0"/>
              </a:rPr>
              <a:t>M: 07862 325 6773</a:t>
            </a:r>
          </a:p>
        </p:txBody>
      </p:sp>
    </p:spTree>
    <p:extLst>
      <p:ext uri="{BB962C8B-B14F-4D97-AF65-F5344CB8AC3E}">
        <p14:creationId xmlns:p14="http://schemas.microsoft.com/office/powerpoint/2010/main" val="285951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">
            <a:extLst>
              <a:ext uri="{FF2B5EF4-FFF2-40B4-BE49-F238E27FC236}">
                <a16:creationId xmlns:a16="http://schemas.microsoft.com/office/drawing/2014/main" id="{CF831BB3-CC76-4E67-8DB2-CC98459F3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2420938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iss 2 ExtraLight" panose="02000506030000020004" pitchFamily="50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2776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E94A-628B-0C83-E0E6-35C163F5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Masterclass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3E82B-3B0B-1A70-2848-13BF9587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AAAA7"/>
                </a:solidFill>
                <a:latin typeface="Bliss 2 ExtraLight" panose="02000506030000020004" pitchFamily="50" charset="0"/>
              </a:rPr>
              <a:t>A short taster session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AAA7"/>
                </a:solidFill>
                <a:latin typeface="Bliss 2 ExtraLight" panose="02000506030000020004" pitchFamily="50" charset="0"/>
              </a:rPr>
              <a:t>Equip leaders with language to engage with neurodiversity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AAA7"/>
                </a:solidFill>
                <a:latin typeface="Bliss 2 ExtraLight" panose="02000506030000020004" pitchFamily="50" charset="0"/>
              </a:rPr>
              <a:t>Understand models of approach to neurodiversity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AAA7"/>
                </a:solidFill>
                <a:latin typeface="Bliss 2 ExtraLight" panose="02000506030000020004" pitchFamily="50" charset="0"/>
              </a:rPr>
              <a:t>Leave with a questioning mindset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AAA7"/>
                </a:solidFill>
                <a:latin typeface="Bliss 2 ExtraLight" panose="02000506030000020004" pitchFamily="50" charset="0"/>
              </a:rPr>
              <a:t>Share best practice - how other industries approach neurodiversity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AAA7"/>
                </a:solidFill>
                <a:latin typeface="Bliss 2 ExtraLight" panose="02000506030000020004" pitchFamily="50" charset="0"/>
              </a:rPr>
              <a:t>Takeaway tips</a:t>
            </a:r>
          </a:p>
          <a:p>
            <a:endParaRPr lang="en-US" dirty="0">
              <a:solidFill>
                <a:srgbClr val="0AAAA7"/>
              </a:solidFill>
              <a:latin typeface="Bliss 2 ExtraLight" panose="02000506030000020004" pitchFamily="50" charset="0"/>
            </a:endParaRPr>
          </a:p>
          <a:p>
            <a:endParaRPr lang="en-US" dirty="0">
              <a:solidFill>
                <a:srgbClr val="0AAAA7"/>
              </a:solidFill>
              <a:latin typeface="Bliss 2 Extra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6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3600" dirty="0">
                <a:latin typeface="Bliss 2 ExtraLight" panose="02000506030000020004" pitchFamily="50" charset="0"/>
                <a:ea typeface="+mj-ea"/>
              </a:rPr>
              <a:t>Today’s Agenda</a:t>
            </a:r>
          </a:p>
        </p:txBody>
      </p:sp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7689227" y="2216048"/>
            <a:ext cx="1686168" cy="1394637"/>
            <a:chOff x="7550536" y="1631217"/>
            <a:chExt cx="2359869" cy="182709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C6342FF-1476-445F-A892-BB6631A3DD04}"/>
                </a:ext>
              </a:extLst>
            </p:cNvPr>
            <p:cNvSpPr/>
            <p:nvPr/>
          </p:nvSpPr>
          <p:spPr>
            <a:xfrm>
              <a:off x="8487045" y="3145151"/>
              <a:ext cx="519612" cy="313162"/>
            </a:xfrm>
            <a:prstGeom prst="ellipse">
              <a:avLst/>
            </a:prstGeom>
            <a:solidFill>
              <a:srgbClr val="93A5B0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0" tIns="45730" rIns="91460" bIns="4573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Agfa Rotis Sans Serif" panose="00000400000000000000" pitchFamily="2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D8C3A92-7E2D-4C93-A4B2-3E81A8A97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3693" y="2146579"/>
              <a:ext cx="793561" cy="1211286"/>
            </a:xfrm>
            <a:custGeom>
              <a:avLst/>
              <a:gdLst>
                <a:gd name="T0" fmla="*/ 266 w 530"/>
                <a:gd name="T1" fmla="*/ 0 h 826"/>
                <a:gd name="T2" fmla="*/ 0 w 530"/>
                <a:gd name="T3" fmla="*/ 251 h 826"/>
                <a:gd name="T4" fmla="*/ 54 w 530"/>
                <a:gd name="T5" fmla="*/ 428 h 826"/>
                <a:gd name="T6" fmla="*/ 217 w 530"/>
                <a:gd name="T7" fmla="*/ 826 h 826"/>
                <a:gd name="T8" fmla="*/ 312 w 530"/>
                <a:gd name="T9" fmla="*/ 826 h 826"/>
                <a:gd name="T10" fmla="*/ 469 w 530"/>
                <a:gd name="T11" fmla="*/ 445 h 826"/>
                <a:gd name="T12" fmla="*/ 530 w 530"/>
                <a:gd name="T13" fmla="*/ 251 h 826"/>
                <a:gd name="T14" fmla="*/ 266 w 530"/>
                <a:gd name="T15" fmla="*/ 0 h 826"/>
                <a:gd name="T16" fmla="*/ 265 w 530"/>
                <a:gd name="T17" fmla="*/ 725 h 826"/>
                <a:gd name="T18" fmla="*/ 209 w 530"/>
                <a:gd name="T19" fmla="*/ 580 h 826"/>
                <a:gd name="T20" fmla="*/ 321 w 530"/>
                <a:gd name="T21" fmla="*/ 580 h 826"/>
                <a:gd name="T22" fmla="*/ 265 w 530"/>
                <a:gd name="T23" fmla="*/ 72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0" h="826">
                  <a:moveTo>
                    <a:pt x="266" y="0"/>
                  </a:moveTo>
                  <a:cubicBezTo>
                    <a:pt x="126" y="0"/>
                    <a:pt x="0" y="112"/>
                    <a:pt x="0" y="251"/>
                  </a:cubicBezTo>
                  <a:cubicBezTo>
                    <a:pt x="0" y="291"/>
                    <a:pt x="23" y="356"/>
                    <a:pt x="54" y="428"/>
                  </a:cubicBezTo>
                  <a:cubicBezTo>
                    <a:pt x="217" y="826"/>
                    <a:pt x="217" y="826"/>
                    <a:pt x="217" y="826"/>
                  </a:cubicBezTo>
                  <a:cubicBezTo>
                    <a:pt x="312" y="826"/>
                    <a:pt x="312" y="826"/>
                    <a:pt x="312" y="826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504" y="366"/>
                    <a:pt x="530" y="294"/>
                    <a:pt x="530" y="251"/>
                  </a:cubicBezTo>
                  <a:cubicBezTo>
                    <a:pt x="530" y="112"/>
                    <a:pt x="405" y="0"/>
                    <a:pt x="266" y="0"/>
                  </a:cubicBezTo>
                  <a:close/>
                  <a:moveTo>
                    <a:pt x="265" y="725"/>
                  </a:moveTo>
                  <a:cubicBezTo>
                    <a:pt x="209" y="580"/>
                    <a:pt x="209" y="580"/>
                    <a:pt x="209" y="580"/>
                  </a:cubicBezTo>
                  <a:cubicBezTo>
                    <a:pt x="321" y="580"/>
                    <a:pt x="321" y="580"/>
                    <a:pt x="321" y="580"/>
                  </a:cubicBezTo>
                  <a:cubicBezTo>
                    <a:pt x="321" y="581"/>
                    <a:pt x="265" y="725"/>
                    <a:pt x="265" y="72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lIns="68595" tIns="34297" rIns="68595" bIns="34297"/>
            <a:lstStyle/>
            <a:p>
              <a:pPr eaLnBrk="1" hangingPunct="1">
                <a:defRPr/>
              </a:pPr>
              <a:endParaRPr lang="en-US" sz="1351" kern="0" dirty="0">
                <a:solidFill>
                  <a:srgbClr val="000000"/>
                </a:solidFill>
                <a:latin typeface="Agfa Rotis Sans Serif" panose="00000400000000000000" pitchFamily="2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sp>
          <p:nvSpPr>
            <p:cNvPr id="38" name="TextBox 32"/>
            <p:cNvSpPr txBox="1">
              <a:spLocks noChangeArrowheads="1"/>
            </p:cNvSpPr>
            <p:nvPr/>
          </p:nvSpPr>
          <p:spPr bwMode="auto">
            <a:xfrm>
              <a:off x="7550536" y="1631217"/>
              <a:ext cx="2359869" cy="42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60" tIns="45730" rIns="91460" bIns="81017" anchor="b">
              <a:spAutoFit/>
            </a:bodyPr>
            <a:lstStyle>
              <a:lvl1pPr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>
                  <a:solidFill>
                    <a:srgbClr val="0AAAA7"/>
                  </a:solidFill>
                  <a:cs typeface="Arial" panose="020B0604020202020204" pitchFamily="34" charset="0"/>
                </a:rPr>
                <a:t>Best Practices</a:t>
              </a:r>
            </a:p>
          </p:txBody>
        </p:sp>
      </p:grpSp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9243084" y="2621066"/>
            <a:ext cx="1483088" cy="1836555"/>
            <a:chOff x="9707333" y="2254685"/>
            <a:chExt cx="2075650" cy="2406050"/>
          </a:xfrm>
        </p:grpSpPr>
        <p:sp>
          <p:nvSpPr>
            <p:cNvPr id="40" name="TextBox 21"/>
            <p:cNvSpPr txBox="1">
              <a:spLocks noChangeArrowheads="1"/>
            </p:cNvSpPr>
            <p:nvPr/>
          </p:nvSpPr>
          <p:spPr bwMode="auto">
            <a:xfrm>
              <a:off x="9707333" y="2254685"/>
              <a:ext cx="2075650" cy="92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60" tIns="45730" rIns="91460" bIns="81017" anchor="b">
              <a:spAutoFit/>
            </a:bodyPr>
            <a:lstStyle>
              <a:lvl1pPr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>
                  <a:solidFill>
                    <a:srgbClr val="0AAAA7"/>
                  </a:solidFill>
                  <a:cs typeface="Arial" panose="020B0604020202020204" pitchFamily="34" charset="0"/>
                </a:rPr>
                <a:t>Neuro-proficiency as Employers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F6D7D8-7FDB-448C-AB9C-9F7A29E6B6E4}"/>
                </a:ext>
              </a:extLst>
            </p:cNvPr>
            <p:cNvSpPr/>
            <p:nvPr/>
          </p:nvSpPr>
          <p:spPr>
            <a:xfrm>
              <a:off x="10485353" y="4347573"/>
              <a:ext cx="519611" cy="313162"/>
            </a:xfrm>
            <a:prstGeom prst="ellipse">
              <a:avLst/>
            </a:prstGeom>
            <a:solidFill>
              <a:srgbClr val="93A5B0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0" tIns="45730" rIns="91460" bIns="4573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Agfa Rotis Sans Serif" panose="00000400000000000000" pitchFamily="2" charset="0"/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4D2E3BE0-F513-4E69-9AE3-A02BCD2BA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48379" y="3291391"/>
              <a:ext cx="793560" cy="1212763"/>
            </a:xfrm>
            <a:custGeom>
              <a:avLst/>
              <a:gdLst>
                <a:gd name="T0" fmla="*/ 266 w 530"/>
                <a:gd name="T1" fmla="*/ 0 h 826"/>
                <a:gd name="T2" fmla="*/ 0 w 530"/>
                <a:gd name="T3" fmla="*/ 251 h 826"/>
                <a:gd name="T4" fmla="*/ 54 w 530"/>
                <a:gd name="T5" fmla="*/ 428 h 826"/>
                <a:gd name="T6" fmla="*/ 217 w 530"/>
                <a:gd name="T7" fmla="*/ 826 h 826"/>
                <a:gd name="T8" fmla="*/ 312 w 530"/>
                <a:gd name="T9" fmla="*/ 826 h 826"/>
                <a:gd name="T10" fmla="*/ 469 w 530"/>
                <a:gd name="T11" fmla="*/ 445 h 826"/>
                <a:gd name="T12" fmla="*/ 530 w 530"/>
                <a:gd name="T13" fmla="*/ 251 h 826"/>
                <a:gd name="T14" fmla="*/ 266 w 530"/>
                <a:gd name="T15" fmla="*/ 0 h 826"/>
                <a:gd name="T16" fmla="*/ 265 w 530"/>
                <a:gd name="T17" fmla="*/ 725 h 826"/>
                <a:gd name="T18" fmla="*/ 209 w 530"/>
                <a:gd name="T19" fmla="*/ 580 h 826"/>
                <a:gd name="T20" fmla="*/ 321 w 530"/>
                <a:gd name="T21" fmla="*/ 580 h 826"/>
                <a:gd name="T22" fmla="*/ 265 w 530"/>
                <a:gd name="T23" fmla="*/ 72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0" h="826">
                  <a:moveTo>
                    <a:pt x="266" y="0"/>
                  </a:moveTo>
                  <a:cubicBezTo>
                    <a:pt x="126" y="0"/>
                    <a:pt x="0" y="112"/>
                    <a:pt x="0" y="251"/>
                  </a:cubicBezTo>
                  <a:cubicBezTo>
                    <a:pt x="0" y="291"/>
                    <a:pt x="23" y="356"/>
                    <a:pt x="54" y="428"/>
                  </a:cubicBezTo>
                  <a:cubicBezTo>
                    <a:pt x="217" y="826"/>
                    <a:pt x="217" y="826"/>
                    <a:pt x="217" y="826"/>
                  </a:cubicBezTo>
                  <a:cubicBezTo>
                    <a:pt x="312" y="826"/>
                    <a:pt x="312" y="826"/>
                    <a:pt x="312" y="826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504" y="366"/>
                    <a:pt x="530" y="294"/>
                    <a:pt x="530" y="251"/>
                  </a:cubicBezTo>
                  <a:cubicBezTo>
                    <a:pt x="530" y="112"/>
                    <a:pt x="405" y="0"/>
                    <a:pt x="266" y="0"/>
                  </a:cubicBezTo>
                  <a:close/>
                  <a:moveTo>
                    <a:pt x="265" y="725"/>
                  </a:moveTo>
                  <a:cubicBezTo>
                    <a:pt x="209" y="580"/>
                    <a:pt x="209" y="580"/>
                    <a:pt x="209" y="580"/>
                  </a:cubicBezTo>
                  <a:cubicBezTo>
                    <a:pt x="321" y="580"/>
                    <a:pt x="321" y="580"/>
                    <a:pt x="321" y="580"/>
                  </a:cubicBezTo>
                  <a:cubicBezTo>
                    <a:pt x="321" y="581"/>
                    <a:pt x="265" y="725"/>
                    <a:pt x="265" y="725"/>
                  </a:cubicBezTo>
                  <a:close/>
                </a:path>
              </a:pathLst>
            </a:custGeom>
            <a:solidFill>
              <a:srgbClr val="EE4D9B"/>
            </a:solidFill>
            <a:ln>
              <a:noFill/>
            </a:ln>
          </p:spPr>
          <p:txBody>
            <a:bodyPr lIns="68595" tIns="34297" rIns="68595" bIns="34297"/>
            <a:lstStyle/>
            <a:p>
              <a:pPr eaLnBrk="1" hangingPunct="1">
                <a:defRPr/>
              </a:pPr>
              <a:endParaRPr lang="en-US" sz="1351" kern="0" dirty="0">
                <a:solidFill>
                  <a:srgbClr val="000000"/>
                </a:solidFill>
                <a:latin typeface="Agfa Rotis Sans Serif" panose="00000400000000000000" pitchFamily="2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88A736-4A85-4767-9EDB-4E557278B14C}"/>
              </a:ext>
            </a:extLst>
          </p:cNvPr>
          <p:cNvCxnSpPr>
            <a:cxnSpLocks/>
            <a:stCxn id="55" idx="6"/>
            <a:endCxn id="36" idx="3"/>
          </p:cNvCxnSpPr>
          <p:nvPr/>
        </p:nvCxnSpPr>
        <p:spPr bwMode="auto">
          <a:xfrm flipV="1">
            <a:off x="7110070" y="3575679"/>
            <a:ext cx="1302681" cy="8005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3F97AE9-E279-44C7-94EB-8A7E25D7E004}"/>
              </a:ext>
            </a:extLst>
          </p:cNvPr>
          <p:cNvCxnSpPr>
            <a:cxnSpLocks/>
            <a:stCxn id="36" idx="5"/>
            <a:endCxn id="41" idx="1"/>
          </p:cNvCxnSpPr>
          <p:nvPr/>
        </p:nvCxnSpPr>
        <p:spPr bwMode="auto">
          <a:xfrm>
            <a:off x="8675279" y="3575677"/>
            <a:ext cx="1178092" cy="67791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920" name="Group 4"/>
          <p:cNvGrpSpPr>
            <a:grpSpLocks/>
          </p:cNvGrpSpPr>
          <p:nvPr/>
        </p:nvGrpSpPr>
        <p:grpSpPr bwMode="auto">
          <a:xfrm>
            <a:off x="4120803" y="2200330"/>
            <a:ext cx="2025467" cy="1335632"/>
            <a:chOff x="7141828" y="1708518"/>
            <a:chExt cx="2834732" cy="174979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6342FF-1476-445F-A892-BB6631A3DD04}"/>
                </a:ext>
              </a:extLst>
            </p:cNvPr>
            <p:cNvSpPr/>
            <p:nvPr/>
          </p:nvSpPr>
          <p:spPr>
            <a:xfrm>
              <a:off x="8487045" y="3145151"/>
              <a:ext cx="519612" cy="313162"/>
            </a:xfrm>
            <a:prstGeom prst="ellipse">
              <a:avLst/>
            </a:prstGeom>
            <a:solidFill>
              <a:srgbClr val="93A5B0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0" tIns="45730" rIns="91460" bIns="4573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Agfa Rotis Sans Serif" panose="00000400000000000000" pitchFamily="2" charset="0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D8C3A92-7E2D-4C93-A4B2-3E81A8A97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3693" y="2146579"/>
              <a:ext cx="793561" cy="1211286"/>
            </a:xfrm>
            <a:custGeom>
              <a:avLst/>
              <a:gdLst>
                <a:gd name="T0" fmla="*/ 266 w 530"/>
                <a:gd name="T1" fmla="*/ 0 h 826"/>
                <a:gd name="T2" fmla="*/ 0 w 530"/>
                <a:gd name="T3" fmla="*/ 251 h 826"/>
                <a:gd name="T4" fmla="*/ 54 w 530"/>
                <a:gd name="T5" fmla="*/ 428 h 826"/>
                <a:gd name="T6" fmla="*/ 217 w 530"/>
                <a:gd name="T7" fmla="*/ 826 h 826"/>
                <a:gd name="T8" fmla="*/ 312 w 530"/>
                <a:gd name="T9" fmla="*/ 826 h 826"/>
                <a:gd name="T10" fmla="*/ 469 w 530"/>
                <a:gd name="T11" fmla="*/ 445 h 826"/>
                <a:gd name="T12" fmla="*/ 530 w 530"/>
                <a:gd name="T13" fmla="*/ 251 h 826"/>
                <a:gd name="T14" fmla="*/ 266 w 530"/>
                <a:gd name="T15" fmla="*/ 0 h 826"/>
                <a:gd name="T16" fmla="*/ 265 w 530"/>
                <a:gd name="T17" fmla="*/ 725 h 826"/>
                <a:gd name="T18" fmla="*/ 209 w 530"/>
                <a:gd name="T19" fmla="*/ 580 h 826"/>
                <a:gd name="T20" fmla="*/ 321 w 530"/>
                <a:gd name="T21" fmla="*/ 580 h 826"/>
                <a:gd name="T22" fmla="*/ 265 w 530"/>
                <a:gd name="T23" fmla="*/ 72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0" h="826">
                  <a:moveTo>
                    <a:pt x="266" y="0"/>
                  </a:moveTo>
                  <a:cubicBezTo>
                    <a:pt x="126" y="0"/>
                    <a:pt x="0" y="112"/>
                    <a:pt x="0" y="251"/>
                  </a:cubicBezTo>
                  <a:cubicBezTo>
                    <a:pt x="0" y="291"/>
                    <a:pt x="23" y="356"/>
                    <a:pt x="54" y="428"/>
                  </a:cubicBezTo>
                  <a:cubicBezTo>
                    <a:pt x="217" y="826"/>
                    <a:pt x="217" y="826"/>
                    <a:pt x="217" y="826"/>
                  </a:cubicBezTo>
                  <a:cubicBezTo>
                    <a:pt x="312" y="826"/>
                    <a:pt x="312" y="826"/>
                    <a:pt x="312" y="826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504" y="366"/>
                    <a:pt x="530" y="294"/>
                    <a:pt x="530" y="251"/>
                  </a:cubicBezTo>
                  <a:cubicBezTo>
                    <a:pt x="530" y="112"/>
                    <a:pt x="405" y="0"/>
                    <a:pt x="266" y="0"/>
                  </a:cubicBezTo>
                  <a:close/>
                  <a:moveTo>
                    <a:pt x="265" y="725"/>
                  </a:moveTo>
                  <a:cubicBezTo>
                    <a:pt x="209" y="580"/>
                    <a:pt x="209" y="580"/>
                    <a:pt x="209" y="580"/>
                  </a:cubicBezTo>
                  <a:cubicBezTo>
                    <a:pt x="321" y="580"/>
                    <a:pt x="321" y="580"/>
                    <a:pt x="321" y="580"/>
                  </a:cubicBezTo>
                  <a:cubicBezTo>
                    <a:pt x="321" y="581"/>
                    <a:pt x="265" y="725"/>
                    <a:pt x="265" y="725"/>
                  </a:cubicBezTo>
                  <a:close/>
                </a:path>
              </a:pathLst>
            </a:custGeom>
            <a:solidFill>
              <a:srgbClr val="EE4D9B"/>
            </a:solidFill>
            <a:ln>
              <a:noFill/>
            </a:ln>
          </p:spPr>
          <p:txBody>
            <a:bodyPr lIns="68595" tIns="34297" rIns="68595" bIns="34297"/>
            <a:lstStyle/>
            <a:p>
              <a:pPr eaLnBrk="1" hangingPunct="1">
                <a:defRPr/>
              </a:pPr>
              <a:endParaRPr lang="en-US" sz="1351" kern="0" dirty="0">
                <a:solidFill>
                  <a:srgbClr val="000000"/>
                </a:solidFill>
                <a:latin typeface="Agfa Rotis Sans Serif" panose="00000400000000000000" pitchFamily="2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sp>
          <p:nvSpPr>
            <p:cNvPr id="166946" name="TextBox 32"/>
            <p:cNvSpPr txBox="1">
              <a:spLocks noChangeArrowheads="1"/>
            </p:cNvSpPr>
            <p:nvPr/>
          </p:nvSpPr>
          <p:spPr bwMode="auto">
            <a:xfrm>
              <a:off x="7141828" y="1708518"/>
              <a:ext cx="2834732" cy="42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60" tIns="45730" rIns="91460" bIns="81017" anchor="b">
              <a:spAutoFit/>
            </a:bodyPr>
            <a:lstStyle>
              <a:lvl1pPr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>
                  <a:solidFill>
                    <a:srgbClr val="0AAAA7"/>
                  </a:solidFill>
                  <a:cs typeface="Arial" panose="020B0604020202020204" pitchFamily="34" charset="0"/>
                </a:rPr>
                <a:t>Reframe Neurodiversity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53EF67D-C2FE-493F-A0EE-536A6BE32517}"/>
              </a:ext>
            </a:extLst>
          </p:cNvPr>
          <p:cNvSpPr/>
          <p:nvPr/>
        </p:nvSpPr>
        <p:spPr bwMode="auto">
          <a:xfrm>
            <a:off x="1989679" y="3340897"/>
            <a:ext cx="370208" cy="239039"/>
          </a:xfrm>
          <a:prstGeom prst="ellipse">
            <a:avLst/>
          </a:prstGeom>
          <a:solidFill>
            <a:srgbClr val="93A5B0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 kern="0" dirty="0">
              <a:solidFill>
                <a:sysClr val="windowText" lastClr="000000"/>
              </a:solidFill>
              <a:latin typeface="Agfa Rotis Sans Serif" panose="00000400000000000000" pitchFamily="2" charset="0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BD6D636C-6459-4661-9593-B6A20C7BF7DB}"/>
              </a:ext>
            </a:extLst>
          </p:cNvPr>
          <p:cNvSpPr>
            <a:spLocks noEditPoints="1"/>
          </p:cNvSpPr>
          <p:nvPr/>
        </p:nvSpPr>
        <p:spPr bwMode="auto">
          <a:xfrm>
            <a:off x="1906701" y="2541471"/>
            <a:ext cx="567014" cy="924583"/>
          </a:xfrm>
          <a:custGeom>
            <a:avLst/>
            <a:gdLst>
              <a:gd name="T0" fmla="*/ 266 w 530"/>
              <a:gd name="T1" fmla="*/ 0 h 826"/>
              <a:gd name="T2" fmla="*/ 0 w 530"/>
              <a:gd name="T3" fmla="*/ 251 h 826"/>
              <a:gd name="T4" fmla="*/ 54 w 530"/>
              <a:gd name="T5" fmla="*/ 428 h 826"/>
              <a:gd name="T6" fmla="*/ 217 w 530"/>
              <a:gd name="T7" fmla="*/ 826 h 826"/>
              <a:gd name="T8" fmla="*/ 312 w 530"/>
              <a:gd name="T9" fmla="*/ 826 h 826"/>
              <a:gd name="T10" fmla="*/ 469 w 530"/>
              <a:gd name="T11" fmla="*/ 445 h 826"/>
              <a:gd name="T12" fmla="*/ 530 w 530"/>
              <a:gd name="T13" fmla="*/ 251 h 826"/>
              <a:gd name="T14" fmla="*/ 266 w 530"/>
              <a:gd name="T15" fmla="*/ 0 h 826"/>
              <a:gd name="T16" fmla="*/ 265 w 530"/>
              <a:gd name="T17" fmla="*/ 725 h 826"/>
              <a:gd name="T18" fmla="*/ 209 w 530"/>
              <a:gd name="T19" fmla="*/ 580 h 826"/>
              <a:gd name="T20" fmla="*/ 321 w 530"/>
              <a:gd name="T21" fmla="*/ 580 h 826"/>
              <a:gd name="T22" fmla="*/ 265 w 530"/>
              <a:gd name="T23" fmla="*/ 72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0" h="826">
                <a:moveTo>
                  <a:pt x="266" y="0"/>
                </a:moveTo>
                <a:cubicBezTo>
                  <a:pt x="126" y="0"/>
                  <a:pt x="0" y="112"/>
                  <a:pt x="0" y="251"/>
                </a:cubicBezTo>
                <a:cubicBezTo>
                  <a:pt x="0" y="291"/>
                  <a:pt x="23" y="356"/>
                  <a:pt x="54" y="428"/>
                </a:cubicBezTo>
                <a:cubicBezTo>
                  <a:pt x="217" y="826"/>
                  <a:pt x="217" y="826"/>
                  <a:pt x="217" y="826"/>
                </a:cubicBezTo>
                <a:cubicBezTo>
                  <a:pt x="312" y="826"/>
                  <a:pt x="312" y="826"/>
                  <a:pt x="312" y="826"/>
                </a:cubicBezTo>
                <a:cubicBezTo>
                  <a:pt x="469" y="445"/>
                  <a:pt x="469" y="445"/>
                  <a:pt x="469" y="445"/>
                </a:cubicBezTo>
                <a:cubicBezTo>
                  <a:pt x="504" y="366"/>
                  <a:pt x="530" y="294"/>
                  <a:pt x="530" y="251"/>
                </a:cubicBezTo>
                <a:cubicBezTo>
                  <a:pt x="530" y="112"/>
                  <a:pt x="405" y="0"/>
                  <a:pt x="266" y="0"/>
                </a:cubicBezTo>
                <a:close/>
                <a:moveTo>
                  <a:pt x="265" y="725"/>
                </a:moveTo>
                <a:cubicBezTo>
                  <a:pt x="209" y="580"/>
                  <a:pt x="209" y="580"/>
                  <a:pt x="209" y="580"/>
                </a:cubicBezTo>
                <a:cubicBezTo>
                  <a:pt x="321" y="580"/>
                  <a:pt x="321" y="580"/>
                  <a:pt x="321" y="580"/>
                </a:cubicBezTo>
                <a:cubicBezTo>
                  <a:pt x="321" y="581"/>
                  <a:pt x="265" y="725"/>
                  <a:pt x="265" y="725"/>
                </a:cubicBezTo>
                <a:close/>
              </a:path>
            </a:pathLst>
          </a:custGeom>
          <a:solidFill>
            <a:srgbClr val="EE4D9B"/>
          </a:solidFill>
          <a:ln>
            <a:noFill/>
          </a:ln>
        </p:spPr>
        <p:txBody>
          <a:bodyPr lIns="68595" tIns="34297" rIns="68595" bIns="34297"/>
          <a:lstStyle/>
          <a:p>
            <a:pPr eaLnBrk="1" hangingPunct="1">
              <a:defRPr/>
            </a:pPr>
            <a:endParaRPr lang="en-US" sz="1351" kern="0" dirty="0">
              <a:solidFill>
                <a:srgbClr val="000000"/>
              </a:solidFill>
              <a:latin typeface="Agfa Rotis Sans Serif" panose="00000400000000000000" pitchFamily="2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66943" name="TextBox 29"/>
          <p:cNvSpPr txBox="1">
            <a:spLocks noChangeArrowheads="1"/>
          </p:cNvSpPr>
          <p:nvPr/>
        </p:nvSpPr>
        <p:spPr bwMode="auto">
          <a:xfrm>
            <a:off x="2872463" y="2950271"/>
            <a:ext cx="1474570" cy="5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0" tIns="45730" rIns="91460" bIns="81017" anchor="b">
            <a:spAutoFit/>
          </a:bodyPr>
          <a:lstStyle>
            <a:lvl1pPr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400" b="1" dirty="0">
                <a:solidFill>
                  <a:srgbClr val="0AAAA7"/>
                </a:solidFill>
              </a:rPr>
              <a:t>Misconceptions &amp; Biases</a:t>
            </a:r>
            <a:endParaRPr lang="en-GB" altLang="en-US" sz="1400" b="1" dirty="0">
              <a:solidFill>
                <a:srgbClr val="0AAAA7"/>
              </a:solidFill>
              <a:cs typeface="Arial" panose="020B0604020202020204" pitchFamily="34" charset="0"/>
            </a:endParaRPr>
          </a:p>
        </p:txBody>
      </p:sp>
      <p:grpSp>
        <p:nvGrpSpPr>
          <p:cNvPr id="166922" name="Group 6"/>
          <p:cNvGrpSpPr>
            <a:grpSpLocks/>
          </p:cNvGrpSpPr>
          <p:nvPr/>
        </p:nvGrpSpPr>
        <p:grpSpPr bwMode="auto">
          <a:xfrm>
            <a:off x="3332259" y="3456302"/>
            <a:ext cx="566726" cy="1044478"/>
            <a:chOff x="5785449" y="3264507"/>
            <a:chExt cx="793160" cy="13683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C1952DB-B801-4B7D-BF85-03891BFF4439}"/>
                </a:ext>
              </a:extLst>
            </p:cNvPr>
            <p:cNvSpPr/>
            <p:nvPr/>
          </p:nvSpPr>
          <p:spPr>
            <a:xfrm>
              <a:off x="5922434" y="4319703"/>
              <a:ext cx="519612" cy="313162"/>
            </a:xfrm>
            <a:prstGeom prst="ellipse">
              <a:avLst/>
            </a:prstGeom>
            <a:solidFill>
              <a:srgbClr val="93A5B0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0" tIns="45730" rIns="91460" bIns="4573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Agfa Rotis Sans Serif" panose="00000400000000000000" pitchFamily="2" charset="0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A941E60-A4A1-4A7C-ACA2-E99D7B374E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5459" y="3264998"/>
              <a:ext cx="793561" cy="1211286"/>
            </a:xfrm>
            <a:custGeom>
              <a:avLst/>
              <a:gdLst>
                <a:gd name="T0" fmla="*/ 266 w 530"/>
                <a:gd name="T1" fmla="*/ 0 h 826"/>
                <a:gd name="T2" fmla="*/ 0 w 530"/>
                <a:gd name="T3" fmla="*/ 251 h 826"/>
                <a:gd name="T4" fmla="*/ 54 w 530"/>
                <a:gd name="T5" fmla="*/ 428 h 826"/>
                <a:gd name="T6" fmla="*/ 217 w 530"/>
                <a:gd name="T7" fmla="*/ 826 h 826"/>
                <a:gd name="T8" fmla="*/ 312 w 530"/>
                <a:gd name="T9" fmla="*/ 826 h 826"/>
                <a:gd name="T10" fmla="*/ 469 w 530"/>
                <a:gd name="T11" fmla="*/ 445 h 826"/>
                <a:gd name="T12" fmla="*/ 530 w 530"/>
                <a:gd name="T13" fmla="*/ 251 h 826"/>
                <a:gd name="T14" fmla="*/ 266 w 530"/>
                <a:gd name="T15" fmla="*/ 0 h 826"/>
                <a:gd name="T16" fmla="*/ 265 w 530"/>
                <a:gd name="T17" fmla="*/ 725 h 826"/>
                <a:gd name="T18" fmla="*/ 209 w 530"/>
                <a:gd name="T19" fmla="*/ 580 h 826"/>
                <a:gd name="T20" fmla="*/ 321 w 530"/>
                <a:gd name="T21" fmla="*/ 580 h 826"/>
                <a:gd name="T22" fmla="*/ 265 w 530"/>
                <a:gd name="T23" fmla="*/ 72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0" h="826">
                  <a:moveTo>
                    <a:pt x="266" y="0"/>
                  </a:moveTo>
                  <a:cubicBezTo>
                    <a:pt x="126" y="0"/>
                    <a:pt x="0" y="112"/>
                    <a:pt x="0" y="251"/>
                  </a:cubicBezTo>
                  <a:cubicBezTo>
                    <a:pt x="0" y="291"/>
                    <a:pt x="23" y="356"/>
                    <a:pt x="54" y="428"/>
                  </a:cubicBezTo>
                  <a:cubicBezTo>
                    <a:pt x="217" y="826"/>
                    <a:pt x="217" y="826"/>
                    <a:pt x="217" y="826"/>
                  </a:cubicBezTo>
                  <a:cubicBezTo>
                    <a:pt x="312" y="826"/>
                    <a:pt x="312" y="826"/>
                    <a:pt x="312" y="826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504" y="366"/>
                    <a:pt x="530" y="294"/>
                    <a:pt x="530" y="251"/>
                  </a:cubicBezTo>
                  <a:cubicBezTo>
                    <a:pt x="530" y="112"/>
                    <a:pt x="405" y="0"/>
                    <a:pt x="266" y="0"/>
                  </a:cubicBezTo>
                  <a:close/>
                  <a:moveTo>
                    <a:pt x="265" y="725"/>
                  </a:moveTo>
                  <a:cubicBezTo>
                    <a:pt x="209" y="580"/>
                    <a:pt x="209" y="580"/>
                    <a:pt x="209" y="580"/>
                  </a:cubicBezTo>
                  <a:cubicBezTo>
                    <a:pt x="321" y="580"/>
                    <a:pt x="321" y="580"/>
                    <a:pt x="321" y="580"/>
                  </a:cubicBezTo>
                  <a:cubicBezTo>
                    <a:pt x="321" y="581"/>
                    <a:pt x="265" y="725"/>
                    <a:pt x="265" y="725"/>
                  </a:cubicBezTo>
                  <a:close/>
                </a:path>
              </a:pathLst>
            </a:custGeom>
            <a:solidFill>
              <a:srgbClr val="7C51A1"/>
            </a:solidFill>
            <a:ln>
              <a:noFill/>
            </a:ln>
          </p:spPr>
          <p:txBody>
            <a:bodyPr lIns="68595" tIns="34297" rIns="68595" bIns="34297"/>
            <a:lstStyle/>
            <a:p>
              <a:pPr eaLnBrk="1" hangingPunct="1">
                <a:defRPr/>
              </a:pPr>
              <a:endParaRPr lang="en-US" sz="1351" kern="0" dirty="0">
                <a:solidFill>
                  <a:srgbClr val="000000"/>
                </a:solidFill>
                <a:latin typeface="Agfa Rotis Sans Serif" panose="00000400000000000000" pitchFamily="2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</p:grpSp>
      <p:grpSp>
        <p:nvGrpSpPr>
          <p:cNvPr id="166924" name="Group 8"/>
          <p:cNvGrpSpPr>
            <a:grpSpLocks/>
          </p:cNvGrpSpPr>
          <p:nvPr/>
        </p:nvGrpSpPr>
        <p:grpSpPr bwMode="auto">
          <a:xfrm>
            <a:off x="609429" y="3075690"/>
            <a:ext cx="566726" cy="1378091"/>
            <a:chOff x="872974" y="2823650"/>
            <a:chExt cx="793160" cy="1805420"/>
          </a:xfrm>
        </p:grpSpPr>
        <p:sp>
          <p:nvSpPr>
            <p:cNvPr id="166933" name="TextBox 18"/>
            <p:cNvSpPr txBox="1">
              <a:spLocks noChangeArrowheads="1"/>
            </p:cNvSpPr>
            <p:nvPr/>
          </p:nvSpPr>
          <p:spPr bwMode="auto">
            <a:xfrm>
              <a:off x="1182464" y="2823650"/>
              <a:ext cx="184770" cy="32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60" tIns="45730" rIns="91460" bIns="81017" anchor="b">
              <a:spAutoFit/>
            </a:bodyPr>
            <a:lstStyle>
              <a:lvl1pPr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46500B-A9F0-48B0-8BBC-D79C127A8740}"/>
                </a:ext>
              </a:extLst>
            </p:cNvPr>
            <p:cNvSpPr/>
            <p:nvPr/>
          </p:nvSpPr>
          <p:spPr>
            <a:xfrm>
              <a:off x="1009814" y="4315908"/>
              <a:ext cx="519612" cy="313162"/>
            </a:xfrm>
            <a:prstGeom prst="ellipse">
              <a:avLst/>
            </a:prstGeom>
            <a:solidFill>
              <a:srgbClr val="93A5B0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0" tIns="45730" rIns="91460" bIns="4573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Agfa Rotis Sans Serif" panose="00000400000000000000" pitchFamily="2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6B32430-425A-4172-B5A4-F0FB5AA6D1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839" y="3261204"/>
              <a:ext cx="793561" cy="1211286"/>
            </a:xfrm>
            <a:custGeom>
              <a:avLst/>
              <a:gdLst>
                <a:gd name="T0" fmla="*/ 266 w 530"/>
                <a:gd name="T1" fmla="*/ 0 h 826"/>
                <a:gd name="T2" fmla="*/ 0 w 530"/>
                <a:gd name="T3" fmla="*/ 251 h 826"/>
                <a:gd name="T4" fmla="*/ 54 w 530"/>
                <a:gd name="T5" fmla="*/ 428 h 826"/>
                <a:gd name="T6" fmla="*/ 217 w 530"/>
                <a:gd name="T7" fmla="*/ 826 h 826"/>
                <a:gd name="T8" fmla="*/ 312 w 530"/>
                <a:gd name="T9" fmla="*/ 826 h 826"/>
                <a:gd name="T10" fmla="*/ 469 w 530"/>
                <a:gd name="T11" fmla="*/ 445 h 826"/>
                <a:gd name="T12" fmla="*/ 530 w 530"/>
                <a:gd name="T13" fmla="*/ 251 h 826"/>
                <a:gd name="T14" fmla="*/ 266 w 530"/>
                <a:gd name="T15" fmla="*/ 0 h 826"/>
                <a:gd name="T16" fmla="*/ 265 w 530"/>
                <a:gd name="T17" fmla="*/ 725 h 826"/>
                <a:gd name="T18" fmla="*/ 209 w 530"/>
                <a:gd name="T19" fmla="*/ 580 h 826"/>
                <a:gd name="T20" fmla="*/ 321 w 530"/>
                <a:gd name="T21" fmla="*/ 580 h 826"/>
                <a:gd name="T22" fmla="*/ 265 w 530"/>
                <a:gd name="T23" fmla="*/ 72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0" h="826">
                  <a:moveTo>
                    <a:pt x="266" y="0"/>
                  </a:moveTo>
                  <a:cubicBezTo>
                    <a:pt x="126" y="0"/>
                    <a:pt x="0" y="112"/>
                    <a:pt x="0" y="251"/>
                  </a:cubicBezTo>
                  <a:cubicBezTo>
                    <a:pt x="0" y="291"/>
                    <a:pt x="23" y="356"/>
                    <a:pt x="54" y="428"/>
                  </a:cubicBezTo>
                  <a:cubicBezTo>
                    <a:pt x="217" y="826"/>
                    <a:pt x="217" y="826"/>
                    <a:pt x="217" y="826"/>
                  </a:cubicBezTo>
                  <a:cubicBezTo>
                    <a:pt x="312" y="826"/>
                    <a:pt x="312" y="826"/>
                    <a:pt x="312" y="826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504" y="366"/>
                    <a:pt x="530" y="294"/>
                    <a:pt x="530" y="251"/>
                  </a:cubicBezTo>
                  <a:cubicBezTo>
                    <a:pt x="530" y="112"/>
                    <a:pt x="405" y="0"/>
                    <a:pt x="266" y="0"/>
                  </a:cubicBezTo>
                  <a:close/>
                  <a:moveTo>
                    <a:pt x="265" y="725"/>
                  </a:moveTo>
                  <a:cubicBezTo>
                    <a:pt x="209" y="580"/>
                    <a:pt x="209" y="580"/>
                    <a:pt x="209" y="580"/>
                  </a:cubicBezTo>
                  <a:cubicBezTo>
                    <a:pt x="321" y="580"/>
                    <a:pt x="321" y="580"/>
                    <a:pt x="321" y="580"/>
                  </a:cubicBezTo>
                  <a:cubicBezTo>
                    <a:pt x="321" y="581"/>
                    <a:pt x="265" y="725"/>
                    <a:pt x="265" y="725"/>
                  </a:cubicBez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lIns="68595" tIns="34297" rIns="68595" bIns="34297"/>
            <a:lstStyle/>
            <a:p>
              <a:pPr eaLnBrk="1" hangingPunct="1">
                <a:defRPr/>
              </a:pPr>
              <a:endParaRPr lang="en-US" sz="1351" kern="0" dirty="0">
                <a:solidFill>
                  <a:srgbClr val="000000"/>
                </a:solidFill>
                <a:latin typeface="Agfa Rotis Sans Serif" panose="00000400000000000000" pitchFamily="2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E6B54A-3ECC-4AE8-9B5A-73FB532DCDAE}"/>
              </a:ext>
            </a:extLst>
          </p:cNvPr>
          <p:cNvCxnSpPr>
            <a:cxnSpLocks/>
            <a:stCxn id="20" idx="7"/>
            <a:endCxn id="28" idx="3"/>
          </p:cNvCxnSpPr>
          <p:nvPr/>
        </p:nvCxnSpPr>
        <p:spPr bwMode="auto">
          <a:xfrm flipV="1">
            <a:off x="1024103" y="3544930"/>
            <a:ext cx="1019792" cy="70481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AC0E80-55F9-4B13-B4F7-91C7A5C3FC32}"/>
              </a:ext>
            </a:extLst>
          </p:cNvPr>
          <p:cNvCxnSpPr>
            <a:cxnSpLocks/>
            <a:stCxn id="28" idx="5"/>
            <a:endCxn id="26" idx="2"/>
          </p:cNvCxnSpPr>
          <p:nvPr/>
        </p:nvCxnSpPr>
        <p:spPr bwMode="auto">
          <a:xfrm>
            <a:off x="2305671" y="3544930"/>
            <a:ext cx="1124466" cy="83633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88A736-4A85-4767-9EDB-4E557278B14C}"/>
              </a:ext>
            </a:extLst>
          </p:cNvPr>
          <p:cNvCxnSpPr>
            <a:cxnSpLocks/>
            <a:stCxn id="26" idx="6"/>
            <a:endCxn id="31" idx="3"/>
          </p:cNvCxnSpPr>
          <p:nvPr/>
        </p:nvCxnSpPr>
        <p:spPr bwMode="auto">
          <a:xfrm flipV="1">
            <a:off x="3801408" y="3500956"/>
            <a:ext cx="1334949" cy="88030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F97AE9-E279-44C7-94EB-8A7E25D7E004}"/>
              </a:ext>
            </a:extLst>
          </p:cNvPr>
          <p:cNvCxnSpPr>
            <a:cxnSpLocks/>
            <a:stCxn id="31" idx="6"/>
            <a:endCxn id="55" idx="2"/>
          </p:cNvCxnSpPr>
          <p:nvPr/>
        </p:nvCxnSpPr>
        <p:spPr bwMode="auto">
          <a:xfrm>
            <a:off x="5453257" y="3416443"/>
            <a:ext cx="1285541" cy="95977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29" name="TextBox 13"/>
          <p:cNvSpPr txBox="1">
            <a:spLocks noChangeArrowheads="1"/>
          </p:cNvSpPr>
          <p:nvPr/>
        </p:nvSpPr>
        <p:spPr bwMode="auto">
          <a:xfrm>
            <a:off x="211719" y="2855861"/>
            <a:ext cx="1361183" cy="5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0" tIns="45730" rIns="91460" bIns="81017" anchor="b">
            <a:spAutoFit/>
          </a:bodyPr>
          <a:lstStyle>
            <a:lvl1pPr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400" b="1" dirty="0">
                <a:solidFill>
                  <a:srgbClr val="0AAAA7"/>
                </a:solidFill>
                <a:cs typeface="Arial" panose="020B0604020202020204" pitchFamily="34" charset="0"/>
              </a:rPr>
              <a:t>Approach to Neurodiversity</a:t>
            </a:r>
          </a:p>
        </p:txBody>
      </p:sp>
      <p:sp>
        <p:nvSpPr>
          <p:cNvPr id="166931" name="TextBox 16"/>
          <p:cNvSpPr txBox="1">
            <a:spLocks noChangeArrowheads="1"/>
          </p:cNvSpPr>
          <p:nvPr/>
        </p:nvSpPr>
        <p:spPr bwMode="auto">
          <a:xfrm>
            <a:off x="1479348" y="1986250"/>
            <a:ext cx="1476782" cy="5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0" tIns="45730" rIns="91460" bIns="81017" anchor="b">
            <a:spAutoFit/>
          </a:bodyPr>
          <a:lstStyle>
            <a:lvl1pPr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400" b="1" dirty="0">
                <a:solidFill>
                  <a:srgbClr val="0AAAA7"/>
                </a:solidFill>
                <a:cs typeface="Arial" panose="020B0604020202020204" pitchFamily="34" charset="0"/>
              </a:rPr>
              <a:t>What is Neurodiversity?</a:t>
            </a:r>
          </a:p>
        </p:txBody>
      </p:sp>
      <p:pic>
        <p:nvPicPr>
          <p:cNvPr id="4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9" y="3511864"/>
            <a:ext cx="399760" cy="39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35" y="2668918"/>
            <a:ext cx="361345" cy="36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82" y="3502331"/>
            <a:ext cx="401879" cy="4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72" y="2640525"/>
            <a:ext cx="377283" cy="38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EE6B54A-3ECC-4AE8-9B5A-73FB532DCDAE}"/>
              </a:ext>
            </a:extLst>
          </p:cNvPr>
          <p:cNvCxnSpPr>
            <a:cxnSpLocks/>
            <a:stCxn id="41" idx="7"/>
            <a:endCxn id="51" idx="3"/>
          </p:cNvCxnSpPr>
          <p:nvPr/>
        </p:nvCxnSpPr>
        <p:spPr bwMode="auto">
          <a:xfrm flipV="1">
            <a:off x="10115893" y="3512421"/>
            <a:ext cx="1320461" cy="74116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953EF67D-C2FE-493F-A0EE-536A6BE32517}"/>
              </a:ext>
            </a:extLst>
          </p:cNvPr>
          <p:cNvSpPr/>
          <p:nvPr/>
        </p:nvSpPr>
        <p:spPr bwMode="auto">
          <a:xfrm>
            <a:off x="11382138" y="3308388"/>
            <a:ext cx="370208" cy="239039"/>
          </a:xfrm>
          <a:prstGeom prst="ellipse">
            <a:avLst/>
          </a:prstGeom>
          <a:solidFill>
            <a:srgbClr val="93A5B0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30" rIns="91460" bIns="457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 kern="0" dirty="0">
              <a:solidFill>
                <a:sysClr val="windowText" lastClr="000000"/>
              </a:solidFill>
              <a:latin typeface="Agfa Rotis Sans Serif" panose="00000400000000000000" pitchFamily="2" charset="0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BD6D636C-6459-4661-9593-B6A20C7BF7DB}"/>
              </a:ext>
            </a:extLst>
          </p:cNvPr>
          <p:cNvSpPr>
            <a:spLocks noEditPoints="1"/>
          </p:cNvSpPr>
          <p:nvPr/>
        </p:nvSpPr>
        <p:spPr bwMode="auto">
          <a:xfrm>
            <a:off x="11299160" y="2508962"/>
            <a:ext cx="567014" cy="924583"/>
          </a:xfrm>
          <a:custGeom>
            <a:avLst/>
            <a:gdLst>
              <a:gd name="T0" fmla="*/ 266 w 530"/>
              <a:gd name="T1" fmla="*/ 0 h 826"/>
              <a:gd name="T2" fmla="*/ 0 w 530"/>
              <a:gd name="T3" fmla="*/ 251 h 826"/>
              <a:gd name="T4" fmla="*/ 54 w 530"/>
              <a:gd name="T5" fmla="*/ 428 h 826"/>
              <a:gd name="T6" fmla="*/ 217 w 530"/>
              <a:gd name="T7" fmla="*/ 826 h 826"/>
              <a:gd name="T8" fmla="*/ 312 w 530"/>
              <a:gd name="T9" fmla="*/ 826 h 826"/>
              <a:gd name="T10" fmla="*/ 469 w 530"/>
              <a:gd name="T11" fmla="*/ 445 h 826"/>
              <a:gd name="T12" fmla="*/ 530 w 530"/>
              <a:gd name="T13" fmla="*/ 251 h 826"/>
              <a:gd name="T14" fmla="*/ 266 w 530"/>
              <a:gd name="T15" fmla="*/ 0 h 826"/>
              <a:gd name="T16" fmla="*/ 265 w 530"/>
              <a:gd name="T17" fmla="*/ 725 h 826"/>
              <a:gd name="T18" fmla="*/ 209 w 530"/>
              <a:gd name="T19" fmla="*/ 580 h 826"/>
              <a:gd name="T20" fmla="*/ 321 w 530"/>
              <a:gd name="T21" fmla="*/ 580 h 826"/>
              <a:gd name="T22" fmla="*/ 265 w 530"/>
              <a:gd name="T23" fmla="*/ 72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0" h="826">
                <a:moveTo>
                  <a:pt x="266" y="0"/>
                </a:moveTo>
                <a:cubicBezTo>
                  <a:pt x="126" y="0"/>
                  <a:pt x="0" y="112"/>
                  <a:pt x="0" y="251"/>
                </a:cubicBezTo>
                <a:cubicBezTo>
                  <a:pt x="0" y="291"/>
                  <a:pt x="23" y="356"/>
                  <a:pt x="54" y="428"/>
                </a:cubicBezTo>
                <a:cubicBezTo>
                  <a:pt x="217" y="826"/>
                  <a:pt x="217" y="826"/>
                  <a:pt x="217" y="826"/>
                </a:cubicBezTo>
                <a:cubicBezTo>
                  <a:pt x="312" y="826"/>
                  <a:pt x="312" y="826"/>
                  <a:pt x="312" y="826"/>
                </a:cubicBezTo>
                <a:cubicBezTo>
                  <a:pt x="469" y="445"/>
                  <a:pt x="469" y="445"/>
                  <a:pt x="469" y="445"/>
                </a:cubicBezTo>
                <a:cubicBezTo>
                  <a:pt x="504" y="366"/>
                  <a:pt x="530" y="294"/>
                  <a:pt x="530" y="251"/>
                </a:cubicBezTo>
                <a:cubicBezTo>
                  <a:pt x="530" y="112"/>
                  <a:pt x="405" y="0"/>
                  <a:pt x="266" y="0"/>
                </a:cubicBezTo>
                <a:close/>
                <a:moveTo>
                  <a:pt x="265" y="725"/>
                </a:moveTo>
                <a:cubicBezTo>
                  <a:pt x="209" y="580"/>
                  <a:pt x="209" y="580"/>
                  <a:pt x="209" y="580"/>
                </a:cubicBezTo>
                <a:cubicBezTo>
                  <a:pt x="321" y="580"/>
                  <a:pt x="321" y="580"/>
                  <a:pt x="321" y="580"/>
                </a:cubicBezTo>
                <a:cubicBezTo>
                  <a:pt x="321" y="581"/>
                  <a:pt x="265" y="725"/>
                  <a:pt x="265" y="725"/>
                </a:cubicBez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lIns="68595" tIns="34297" rIns="68595" bIns="34297"/>
          <a:lstStyle/>
          <a:p>
            <a:pPr eaLnBrk="1" hangingPunct="1">
              <a:defRPr/>
            </a:pPr>
            <a:endParaRPr lang="en-US" sz="1351" kern="0" dirty="0">
              <a:solidFill>
                <a:srgbClr val="000000"/>
              </a:solidFill>
              <a:latin typeface="Agfa Rotis Sans Serif" panose="00000400000000000000" pitchFamily="2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61" name="TextBox 16"/>
          <p:cNvSpPr txBox="1">
            <a:spLocks noChangeArrowheads="1"/>
          </p:cNvSpPr>
          <p:nvPr/>
        </p:nvSpPr>
        <p:spPr bwMode="auto">
          <a:xfrm>
            <a:off x="10872925" y="2174844"/>
            <a:ext cx="1419483" cy="32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0" tIns="45730" rIns="91460" bIns="81017" anchor="b">
            <a:spAutoFit/>
          </a:bodyPr>
          <a:lstStyle>
            <a:lvl1pPr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5AD"/>
              </a:buClr>
              <a:buChar char="•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5AD"/>
              </a:buClr>
              <a:buChar char="–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5AD"/>
              </a:buClr>
              <a:buChar char="»"/>
              <a:defRPr sz="2400">
                <a:solidFill>
                  <a:schemeClr val="tx1"/>
                </a:solidFill>
                <a:latin typeface="Bliss 2 Regular" panose="02000506030000020004" pitchFamily="50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400" b="1" dirty="0">
                <a:solidFill>
                  <a:srgbClr val="0AAAA7"/>
                </a:solidFill>
                <a:cs typeface="Arial" panose="020B0604020202020204" pitchFamily="34" charset="0"/>
              </a:rPr>
              <a:t>Wrap Up</a:t>
            </a:r>
          </a:p>
        </p:txBody>
      </p:sp>
      <p:pic>
        <p:nvPicPr>
          <p:cNvPr id="4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246" y="2603555"/>
            <a:ext cx="426842" cy="42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69" y="2743832"/>
            <a:ext cx="420085" cy="4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11">
            <a:extLst>
              <a:ext uri="{FF2B5EF4-FFF2-40B4-BE49-F238E27FC236}">
                <a16:creationId xmlns:a16="http://schemas.microsoft.com/office/drawing/2014/main" id="{AA725438-21E1-4ACC-BBBF-7E55123A92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4656138" y="6416675"/>
            <a:ext cx="2844800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18775-533A-4E3F-97EB-594CDC42F181}" type="slidenum">
              <a:rPr lang="en-GB" altLang="en-US"/>
              <a:pPr>
                <a:defRPr/>
              </a:pPr>
              <a:t>4</a:t>
            </a:fld>
            <a:endParaRPr lang="en-GB" altLang="en-US" dirty="0"/>
          </a:p>
        </p:txBody>
      </p:sp>
      <p:grpSp>
        <p:nvGrpSpPr>
          <p:cNvPr id="53" name="Group 4">
            <a:extLst>
              <a:ext uri="{FF2B5EF4-FFF2-40B4-BE49-F238E27FC236}">
                <a16:creationId xmlns:a16="http://schemas.microsoft.com/office/drawing/2014/main" id="{86DE6E89-8E11-4B35-8AA5-EB19B44C0DE6}"/>
              </a:ext>
            </a:extLst>
          </p:cNvPr>
          <p:cNvGrpSpPr>
            <a:grpSpLocks/>
          </p:cNvGrpSpPr>
          <p:nvPr/>
        </p:nvGrpSpPr>
        <p:grpSpPr bwMode="auto">
          <a:xfrm>
            <a:off x="6069646" y="2907196"/>
            <a:ext cx="1686168" cy="1588536"/>
            <a:chOff x="7550536" y="1377192"/>
            <a:chExt cx="2359869" cy="208112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0929705-1482-44AF-AFE4-C963A8D41AB8}"/>
                </a:ext>
              </a:extLst>
            </p:cNvPr>
            <p:cNvSpPr/>
            <p:nvPr/>
          </p:nvSpPr>
          <p:spPr>
            <a:xfrm>
              <a:off x="8487045" y="3145151"/>
              <a:ext cx="519612" cy="313162"/>
            </a:xfrm>
            <a:prstGeom prst="ellipse">
              <a:avLst/>
            </a:prstGeom>
            <a:solidFill>
              <a:srgbClr val="93A5B0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0" tIns="45730" rIns="91460" bIns="4573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kern="0" dirty="0">
                <a:solidFill>
                  <a:sysClr val="windowText" lastClr="000000"/>
                </a:solidFill>
                <a:latin typeface="Agfa Rotis Sans Serif" panose="00000400000000000000" pitchFamily="2" charset="0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5CDE320B-8F70-4D42-8B86-723D5C36E5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3693" y="2146579"/>
              <a:ext cx="793561" cy="1211286"/>
            </a:xfrm>
            <a:custGeom>
              <a:avLst/>
              <a:gdLst>
                <a:gd name="T0" fmla="*/ 266 w 530"/>
                <a:gd name="T1" fmla="*/ 0 h 826"/>
                <a:gd name="T2" fmla="*/ 0 w 530"/>
                <a:gd name="T3" fmla="*/ 251 h 826"/>
                <a:gd name="T4" fmla="*/ 54 w 530"/>
                <a:gd name="T5" fmla="*/ 428 h 826"/>
                <a:gd name="T6" fmla="*/ 217 w 530"/>
                <a:gd name="T7" fmla="*/ 826 h 826"/>
                <a:gd name="T8" fmla="*/ 312 w 530"/>
                <a:gd name="T9" fmla="*/ 826 h 826"/>
                <a:gd name="T10" fmla="*/ 469 w 530"/>
                <a:gd name="T11" fmla="*/ 445 h 826"/>
                <a:gd name="T12" fmla="*/ 530 w 530"/>
                <a:gd name="T13" fmla="*/ 251 h 826"/>
                <a:gd name="T14" fmla="*/ 266 w 530"/>
                <a:gd name="T15" fmla="*/ 0 h 826"/>
                <a:gd name="T16" fmla="*/ 265 w 530"/>
                <a:gd name="T17" fmla="*/ 725 h 826"/>
                <a:gd name="T18" fmla="*/ 209 w 530"/>
                <a:gd name="T19" fmla="*/ 580 h 826"/>
                <a:gd name="T20" fmla="*/ 321 w 530"/>
                <a:gd name="T21" fmla="*/ 580 h 826"/>
                <a:gd name="T22" fmla="*/ 265 w 530"/>
                <a:gd name="T23" fmla="*/ 72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0" h="826">
                  <a:moveTo>
                    <a:pt x="266" y="0"/>
                  </a:moveTo>
                  <a:cubicBezTo>
                    <a:pt x="126" y="0"/>
                    <a:pt x="0" y="112"/>
                    <a:pt x="0" y="251"/>
                  </a:cubicBezTo>
                  <a:cubicBezTo>
                    <a:pt x="0" y="291"/>
                    <a:pt x="23" y="356"/>
                    <a:pt x="54" y="428"/>
                  </a:cubicBezTo>
                  <a:cubicBezTo>
                    <a:pt x="217" y="826"/>
                    <a:pt x="217" y="826"/>
                    <a:pt x="217" y="826"/>
                  </a:cubicBezTo>
                  <a:cubicBezTo>
                    <a:pt x="312" y="826"/>
                    <a:pt x="312" y="826"/>
                    <a:pt x="312" y="826"/>
                  </a:cubicBezTo>
                  <a:cubicBezTo>
                    <a:pt x="469" y="445"/>
                    <a:pt x="469" y="445"/>
                    <a:pt x="469" y="445"/>
                  </a:cubicBezTo>
                  <a:cubicBezTo>
                    <a:pt x="504" y="366"/>
                    <a:pt x="530" y="294"/>
                    <a:pt x="530" y="251"/>
                  </a:cubicBezTo>
                  <a:cubicBezTo>
                    <a:pt x="530" y="112"/>
                    <a:pt x="405" y="0"/>
                    <a:pt x="266" y="0"/>
                  </a:cubicBezTo>
                  <a:close/>
                  <a:moveTo>
                    <a:pt x="265" y="725"/>
                  </a:moveTo>
                  <a:cubicBezTo>
                    <a:pt x="209" y="580"/>
                    <a:pt x="209" y="580"/>
                    <a:pt x="209" y="580"/>
                  </a:cubicBezTo>
                  <a:cubicBezTo>
                    <a:pt x="321" y="580"/>
                    <a:pt x="321" y="580"/>
                    <a:pt x="321" y="580"/>
                  </a:cubicBezTo>
                  <a:cubicBezTo>
                    <a:pt x="321" y="581"/>
                    <a:pt x="265" y="725"/>
                    <a:pt x="265" y="72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lIns="68595" tIns="34297" rIns="68595" bIns="34297"/>
            <a:lstStyle/>
            <a:p>
              <a:pPr eaLnBrk="1" hangingPunct="1">
                <a:defRPr/>
              </a:pPr>
              <a:endParaRPr lang="en-US" sz="1351" kern="0" dirty="0">
                <a:solidFill>
                  <a:srgbClr val="000000"/>
                </a:solidFill>
                <a:latin typeface="Agfa Rotis Sans Serif" panose="00000400000000000000" pitchFamily="2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2F86DA78-48B8-4B40-AE91-5D02AC62F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0536" y="1377192"/>
              <a:ext cx="2359869" cy="675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60" tIns="45730" rIns="91460" bIns="81017" anchor="b">
              <a:spAutoFit/>
            </a:bodyPr>
            <a:lstStyle>
              <a:lvl1pPr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B5AD"/>
                </a:buClr>
                <a:buChar char="•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B5AD"/>
                </a:buClr>
                <a:buChar char="–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5AD"/>
                </a:buClr>
                <a:buChar char="»"/>
                <a:defRPr sz="2400">
                  <a:solidFill>
                    <a:schemeClr val="tx1"/>
                  </a:solidFill>
                  <a:latin typeface="Bliss 2 Regular" panose="02000506030000020004" pitchFamily="50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>
                  <a:solidFill>
                    <a:srgbClr val="0AAAA7"/>
                  </a:solidFill>
                  <a:cs typeface="Arial" panose="020B0604020202020204" pitchFamily="34" charset="0"/>
                </a:rPr>
                <a:t>Experiencing Neurodivergence</a:t>
              </a:r>
            </a:p>
          </p:txBody>
        </p:sp>
      </p:grpSp>
      <p:pic>
        <p:nvPicPr>
          <p:cNvPr id="7" name="Graphic 6" descr="Microscope outline">
            <a:extLst>
              <a:ext uri="{FF2B5EF4-FFF2-40B4-BE49-F238E27FC236}">
                <a16:creationId xmlns:a16="http://schemas.microsoft.com/office/drawing/2014/main" id="{70C87816-7ABE-44B1-9B9A-F24FEB35F9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3805" y="3544930"/>
            <a:ext cx="443247" cy="443247"/>
          </a:xfrm>
          <a:prstGeom prst="rect">
            <a:avLst/>
          </a:prstGeom>
        </p:spPr>
      </p:pic>
      <p:pic>
        <p:nvPicPr>
          <p:cNvPr id="17" name="Graphic 16" descr="Left Brain outline">
            <a:extLst>
              <a:ext uri="{FF2B5EF4-FFF2-40B4-BE49-F238E27FC236}">
                <a16:creationId xmlns:a16="http://schemas.microsoft.com/office/drawing/2014/main" id="{2458A0CF-5336-4BEB-996E-253C3F9ED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2081" y="3580109"/>
            <a:ext cx="504705" cy="5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E5BA-8D07-462E-A77B-161F117D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7923-A19B-4124-B099-51EE1338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4000" b="1" dirty="0"/>
              <a:t>How comfortable are you using the language &amp; terminology that is used around neurodiversity  on a day to day basis?</a:t>
            </a:r>
          </a:p>
          <a:p>
            <a:endParaRPr lang="en-GB" sz="4000" i="1" dirty="0"/>
          </a:p>
          <a:p>
            <a:r>
              <a:rPr lang="en-GB" sz="4000" i="1" dirty="0">
                <a:solidFill>
                  <a:srgbClr val="C00000"/>
                </a:solidFill>
              </a:rPr>
              <a:t>Go to </a:t>
            </a:r>
          </a:p>
          <a:p>
            <a:endParaRPr lang="en-GB" sz="4000" i="1" dirty="0">
              <a:solidFill>
                <a:srgbClr val="C00000"/>
              </a:solidFill>
            </a:endParaRPr>
          </a:p>
          <a:p>
            <a:r>
              <a:rPr lang="en-GB" sz="4000" b="1" i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www.ment.com</a:t>
            </a:r>
            <a:r>
              <a:rPr lang="en-GB" sz="4000" b="1" i="1" dirty="0">
                <a:solidFill>
                  <a:srgbClr val="C00000"/>
                </a:solidFill>
              </a:rPr>
              <a:t> </a:t>
            </a:r>
            <a:r>
              <a:rPr lang="en-GB" sz="4000" i="1" dirty="0">
                <a:solidFill>
                  <a:srgbClr val="C00000"/>
                </a:solidFill>
              </a:rPr>
              <a:t>and use the code </a:t>
            </a:r>
            <a:r>
              <a:rPr lang="en-GB" sz="4000" b="1" i="1" dirty="0">
                <a:solidFill>
                  <a:srgbClr val="C00000"/>
                </a:solidFill>
              </a:rPr>
              <a:t>2725 6307</a:t>
            </a:r>
          </a:p>
        </p:txBody>
      </p:sp>
    </p:spTree>
    <p:extLst>
      <p:ext uri="{BB962C8B-B14F-4D97-AF65-F5344CB8AC3E}">
        <p14:creationId xmlns:p14="http://schemas.microsoft.com/office/powerpoint/2010/main" val="346789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8EB7-3262-D5F3-2411-1D3DC100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Your Approach to Neurodiversity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7C9B6-03A9-BA50-A37F-5E684B28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560512"/>
            <a:ext cx="5700713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E4D9B"/>
                </a:solidFill>
                <a:latin typeface="Bliss 2 ExtraLight" panose="02000506030000020004" pitchFamily="50" charset="0"/>
              </a:rPr>
              <a:t>Mindset to approaching Neurodiversity</a:t>
            </a:r>
          </a:p>
          <a:p>
            <a:endParaRPr lang="en-US" sz="24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Not trying to fix a healthcare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Accessibility to employment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Widening pool of diverse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Support model of managing people</a:t>
            </a:r>
          </a:p>
          <a:p>
            <a:endParaRPr lang="en-US" sz="2400" dirty="0">
              <a:solidFill>
                <a:srgbClr val="EE4D9B"/>
              </a:solidFill>
              <a:latin typeface="Bliss 2 ExtraLight" panose="02000506030000020004" pitchFamily="50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2B70B74-92AD-4794-B2DC-0F67F3F2A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1560512"/>
            <a:ext cx="5181600" cy="2914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40080-2E7A-4A55-B312-4F0422697313}"/>
              </a:ext>
            </a:extLst>
          </p:cNvPr>
          <p:cNvSpPr txBox="1"/>
          <p:nvPr/>
        </p:nvSpPr>
        <p:spPr>
          <a:xfrm>
            <a:off x="838200" y="6525419"/>
            <a:ext cx="518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hlinkClick r:id="rId3" tooltip="https://www.peoplematters.in/blog/talent-management/can-a-growth-mindset-enable-success-20603"/>
              </a:rPr>
              <a:t>This Photo</a:t>
            </a:r>
            <a:r>
              <a:rPr lang="en-GB" sz="800" dirty="0"/>
              <a:t> by Unknown Author is licensed under </a:t>
            </a:r>
            <a:r>
              <a:rPr lang="en-GB" sz="800" dirty="0">
                <a:hlinkClick r:id="rId4" tooltip="https://creativecommons.org/licenses/by-nc-sa/3.0/"/>
              </a:rPr>
              <a:t>CC BY-SA-NC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81660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D0ED-53CA-AEEA-E014-868C34BF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What is Neurodiversity?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C19C-8F3F-7E63-01F1-B6A81FCE3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EE4D9B"/>
                </a:solidFill>
                <a:latin typeface="Bliss 2 ExtraLight" panose="02000506030000020004" pitchFamily="50" charset="0"/>
              </a:rPr>
              <a:t>Neurodiversity = different ways the brain can work and interpret information</a:t>
            </a:r>
          </a:p>
          <a:p>
            <a:endParaRPr lang="en-US" sz="2400" b="1" i="1" dirty="0">
              <a:solidFill>
                <a:srgbClr val="EE4D9B"/>
              </a:solidFill>
              <a:latin typeface="Bliss 2 ExtraLight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People naturally think about things differently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Everyone is differently able as we are all born different and raised differently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Neurotypical = brain functions and processes information in the way society expects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1 in 7 people (more than 15% of people in the UK) are neurodivergent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Brain functions, learns and processes information differently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4D9B"/>
                </a:solidFill>
                <a:latin typeface="Bliss 2 ExtraLight" panose="02000506030000020004" pitchFamily="50" charset="0"/>
              </a:rPr>
              <a:t>Includes Attention Deficit Disorders, Autism, Dyslexia and Dyspraxia</a:t>
            </a:r>
          </a:p>
        </p:txBody>
      </p:sp>
    </p:spTree>
    <p:extLst>
      <p:ext uri="{BB962C8B-B14F-4D97-AF65-F5344CB8AC3E}">
        <p14:creationId xmlns:p14="http://schemas.microsoft.com/office/powerpoint/2010/main" val="897613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BB38206-0A5C-15D8-6940-F0614963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19" y="1607912"/>
            <a:ext cx="10033162" cy="50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D0ED-53CA-AEEA-E014-868C34BF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liss 2 ExtraLight" panose="02000506030000020004" pitchFamily="50" charset="0"/>
              </a:rPr>
              <a:t>Medical v Social Models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F6B7E35-45B7-4961-A0B6-3056BB99B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827256"/>
              </p:ext>
            </p:extLst>
          </p:nvPr>
        </p:nvGraphicFramePr>
        <p:xfrm>
          <a:off x="838200" y="1560513"/>
          <a:ext cx="105156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41880609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88305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Bliss 2 ExtraLight" panose="02000506030000020004" pitchFamily="50" charset="0"/>
                        </a:rPr>
                        <a:t>Medical Model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Bliss 2 ExtraLight" panose="02000506030000020004" pitchFamily="50" charset="0"/>
                        </a:rPr>
                        <a:t>Social Model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44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Disorders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Skills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3323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What’s wrong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What’s needed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333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Deficit based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Strengths based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2801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Low expectations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Tap into potential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6930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Loss of choice, control &amp; independence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Enable self-empowerment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586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The person is the problem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Barriers are created by society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7598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Cure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Support &amp; Resources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0734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Fixed Mindset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liss 2 ExtraLight" panose="02000506030000020004" pitchFamily="50" charset="0"/>
                        </a:rPr>
                        <a:t>Growth Mindset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99">
                            <a:tint val="66000"/>
                            <a:satMod val="160000"/>
                          </a:srgbClr>
                        </a:gs>
                        <a:gs pos="50000">
                          <a:srgbClr val="009999">
                            <a:tint val="44500"/>
                            <a:satMod val="160000"/>
                          </a:srgbClr>
                        </a:gs>
                        <a:gs pos="100000">
                          <a:srgbClr val="0099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4974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532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al">
  <a:themeElements>
    <a:clrScheme name="Pinsent Masons">
      <a:dk1>
        <a:srgbClr val="000000"/>
      </a:dk1>
      <a:lt1>
        <a:srgbClr val="FFFFFF"/>
      </a:lt1>
      <a:dk2>
        <a:srgbClr val="A80C35"/>
      </a:dk2>
      <a:lt2>
        <a:srgbClr val="93A5B0"/>
      </a:lt2>
      <a:accent1>
        <a:srgbClr val="00B5AD"/>
      </a:accent1>
      <a:accent2>
        <a:srgbClr val="0097D6"/>
      </a:accent2>
      <a:accent3>
        <a:srgbClr val="8FB73E"/>
      </a:accent3>
      <a:accent4>
        <a:srgbClr val="F37021"/>
      </a:accent4>
      <a:accent5>
        <a:srgbClr val="F1B80E"/>
      </a:accent5>
      <a:accent6>
        <a:srgbClr val="EE4D9B"/>
      </a:accent6>
      <a:hlink>
        <a:srgbClr val="0563C1"/>
      </a:hlink>
      <a:folHlink>
        <a:srgbClr val="954F72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E4D9B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lnDef>
  </a:objectDefaults>
  <a:extraClrSchemeLst>
    <a:extraClrScheme>
      <a:clrScheme name="Teal 1">
        <a:dk1>
          <a:srgbClr val="000000"/>
        </a:dk1>
        <a:lt1>
          <a:srgbClr val="FFFFFF"/>
        </a:lt1>
        <a:dk2>
          <a:srgbClr val="A80C35"/>
        </a:dk2>
        <a:lt2>
          <a:srgbClr val="93A5B0"/>
        </a:lt2>
        <a:accent1>
          <a:srgbClr val="00B5AD"/>
        </a:accent1>
        <a:accent2>
          <a:srgbClr val="0097D6"/>
        </a:accent2>
        <a:accent3>
          <a:srgbClr val="FFFFFF"/>
        </a:accent3>
        <a:accent4>
          <a:srgbClr val="000000"/>
        </a:accent4>
        <a:accent5>
          <a:srgbClr val="AAD7D3"/>
        </a:accent5>
        <a:accent6>
          <a:srgbClr val="0088C2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in.potx" id="{9FDBAC22-7680-490F-8EFD-50D515180E90}" vid="{7E0E6405-97CF-4919-B369-A2FA783745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D6D4740FAEA944BA48189940000020" ma:contentTypeVersion="2" ma:contentTypeDescription="Create a new document." ma:contentTypeScope="" ma:versionID="ffde77db33d277dcf1b22423b6a5719d">
  <xsd:schema xmlns:xsd="http://www.w3.org/2001/XMLSchema" xmlns:xs="http://www.w3.org/2001/XMLSchema" xmlns:p="http://schemas.microsoft.com/office/2006/metadata/properties" xmlns:ns2="5398e2b7-d422-4f10-8823-afcb1819d7e9" targetNamespace="http://schemas.microsoft.com/office/2006/metadata/properties" ma:root="true" ma:fieldsID="31739bba233e18cd766a8a1c3ab2bcde" ns2:_="">
    <xsd:import namespace="5398e2b7-d422-4f10-8823-afcb1819d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8e2b7-d422-4f10-8823-afcb1819d7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TemplafySlideTemplateConfiguration><![CDATA[{"slideVersion":0,"isValidatorEnabled":false,"isLocked":false,"elementsMetadata":[],"slideId":"637407721690684386","enableDocumentContentUpdater":true,"version":"1.11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79F655-F211-43D7-A44D-A0D31DED0419}">
  <ds:schemaRefs>
    <ds:schemaRef ds:uri="5398e2b7-d422-4f10-8823-afcb1819d7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5E515C-4506-4CE7-8B8B-17CA686F2C71}">
  <ds:schemaRefs/>
</ds:datastoreItem>
</file>

<file path=customXml/itemProps3.xml><?xml version="1.0" encoding="utf-8"?>
<ds:datastoreItem xmlns:ds="http://schemas.openxmlformats.org/officeDocument/2006/customXml" ds:itemID="{532156BB-A0B2-467B-B7C9-618DC567260D}">
  <ds:schemaRefs/>
</ds:datastoreItem>
</file>

<file path=customXml/itemProps4.xml><?xml version="1.0" encoding="utf-8"?>
<ds:datastoreItem xmlns:ds="http://schemas.openxmlformats.org/officeDocument/2006/customXml" ds:itemID="{A29746FB-B26F-43C2-AF21-02F7499D62A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4667D4C-C287-4669-A2A3-2E5B3C2ED96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5398e2b7-d422-4f10-8823-afcb1819d7e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1106</Words>
  <Application>Microsoft Office PowerPoint</Application>
  <PresentationFormat>Widescreen</PresentationFormat>
  <Paragraphs>205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Agfa Rotis Sans Serif</vt:lpstr>
      <vt:lpstr>Arial</vt:lpstr>
      <vt:lpstr>Bliss 2 ExtraLight</vt:lpstr>
      <vt:lpstr>Bliss 2 Regular</vt:lpstr>
      <vt:lpstr>Calibri</vt:lpstr>
      <vt:lpstr>Calibri Light</vt:lpstr>
      <vt:lpstr>DM Serif Text</vt:lpstr>
      <vt:lpstr>Wingdings</vt:lpstr>
      <vt:lpstr>Office Theme</vt:lpstr>
      <vt:lpstr>1_Teal</vt:lpstr>
      <vt:lpstr>DIFF Leadership Masterclass Neurodiversity</vt:lpstr>
      <vt:lpstr>Your Hosts Today….</vt:lpstr>
      <vt:lpstr>Masterclass Aims</vt:lpstr>
      <vt:lpstr>Today’s Agenda</vt:lpstr>
      <vt:lpstr>Quick question</vt:lpstr>
      <vt:lpstr>Your Approach to Neurodiversity</vt:lpstr>
      <vt:lpstr>What is Neurodiversity?</vt:lpstr>
      <vt:lpstr>PowerPoint Presentation</vt:lpstr>
      <vt:lpstr>Medical v Social Models</vt:lpstr>
      <vt:lpstr>Misconceptions &amp; Biases</vt:lpstr>
      <vt:lpstr>Reframe Neurodiversity</vt:lpstr>
      <vt:lpstr>Ability or Disability?</vt:lpstr>
      <vt:lpstr>Experience exercise</vt:lpstr>
      <vt:lpstr>Best Practices in the Workplace</vt:lpstr>
      <vt:lpstr>Developing Neuro-proficiency as Employers</vt:lpstr>
      <vt:lpstr>Your Commitment</vt:lpstr>
      <vt:lpstr>Wrap up:  Neurominority – An Inclusive workforce is a better workforce</vt:lpstr>
      <vt:lpstr>PowerPoint Presentation</vt:lpstr>
      <vt:lpstr>Resources and Further Reading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 Leadership Masterclass</dc:title>
  <dc:creator>Craig Telford</dc:creator>
  <cp:lastModifiedBy>Lorraine Francisco</cp:lastModifiedBy>
  <cp:revision>2</cp:revision>
  <dcterms:created xsi:type="dcterms:W3CDTF">2022-06-14T21:38:50Z</dcterms:created>
  <dcterms:modified xsi:type="dcterms:W3CDTF">2022-06-21T11:43:19Z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0x01010060D6D4740FAEA944BA48189940000020</vt:lpwstr>
  </property>
</Properties>
</file>